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7"/>
  </p:notesMasterIdLst>
  <p:sldIdLst>
    <p:sldId id="258" r:id="rId5"/>
    <p:sldId id="284" r:id="rId6"/>
    <p:sldId id="275" r:id="rId7"/>
    <p:sldId id="304" r:id="rId8"/>
    <p:sldId id="285" r:id="rId9"/>
    <p:sldId id="256" r:id="rId10"/>
    <p:sldId id="288"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eb Newberg" initials="C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4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3" autoAdjust="0"/>
    <p:restoredTop sz="92848" autoAdjust="0"/>
  </p:normalViewPr>
  <p:slideViewPr>
    <p:cSldViewPr snapToGrid="0">
      <p:cViewPr varScale="1">
        <p:scale>
          <a:sx n="36" d="100"/>
          <a:sy n="36" d="100"/>
        </p:scale>
        <p:origin x="6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1143000" y="685800"/>
            <a:ext cx="4572000" cy="3429000"/>
          </a:xfrm>
          <a:prstGeom prst="rect">
            <a:avLst/>
          </a:prstGeom>
        </p:spPr>
        <p:txBody>
          <a:bodyPr/>
          <a:lstStyle/>
          <a:p>
            <a:endParaRPr/>
          </a:p>
        </p:txBody>
      </p:sp>
      <p:sp>
        <p:nvSpPr>
          <p:cNvPr id="307" name="Shape 3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1637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2001499" y="13080999"/>
            <a:ext cx="368505" cy="374600"/>
          </a:xfrm>
          <a:prstGeom prst="rect">
            <a:avLst/>
          </a:prstGeom>
        </p:spPr>
        <p:txBody>
          <a:bodyPr anchor="b"/>
          <a:lstStyle>
            <a:lvl1pPr algn="ctr" defTabSz="584200">
              <a:lnSpc>
                <a:spcPct val="100000"/>
              </a:lnSpc>
              <a:defRPr sz="1800" b="0">
                <a:solidFill>
                  <a:srgbClr val="000000"/>
                </a:solidFill>
                <a:latin typeface="+mn-lt"/>
                <a:ea typeface="+mn-ea"/>
                <a:cs typeface="+mn-cs"/>
                <a:sym typeface="Helvetica Neue"/>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NTERIOR 3">
    <p:bg>
      <p:bgPr>
        <a:solidFill>
          <a:srgbClr val="FFFFFF"/>
        </a:solidFill>
        <a:effectLst/>
      </p:bgPr>
    </p:bg>
    <p:spTree>
      <p:nvGrpSpPr>
        <p:cNvPr id="1" name=""/>
        <p:cNvGrpSpPr/>
        <p:nvPr/>
      </p:nvGrpSpPr>
      <p:grpSpPr>
        <a:xfrm>
          <a:off x="0" y="0"/>
          <a:ext cx="0" cy="0"/>
          <a:chOff x="0" y="0"/>
          <a:chExt cx="0" cy="0"/>
        </a:xfrm>
      </p:grpSpPr>
      <p:sp>
        <p:nvSpPr>
          <p:cNvPr id="274" name="Slide Number"/>
          <p:cNvSpPr txBox="1">
            <a:spLocks noGrp="1"/>
          </p:cNvSpPr>
          <p:nvPr>
            <p:ph type="sldNum" sz="quarter" idx="2"/>
          </p:nvPr>
        </p:nvSpPr>
        <p:spPr>
          <a:xfrm>
            <a:off x="23145171" y="12556579"/>
            <a:ext cx="280417" cy="279401"/>
          </a:xfrm>
          <a:prstGeom prst="rect">
            <a:avLst/>
          </a:prstGeom>
        </p:spPr>
        <p:txBody>
          <a:bodyPr/>
          <a:lstStyle>
            <a:lvl1pPr>
              <a:defRPr>
                <a:solidFill>
                  <a:srgbClr val="000000"/>
                </a:solidFill>
              </a:defRPr>
            </a:lvl1pPr>
          </a:lstStyle>
          <a:p>
            <a:fld id="{86CB4B4D-7CA3-9044-876B-883B54F8677D}" type="slidenum">
              <a:t>‹Nº›</a:t>
            </a:fld>
            <a:endParaRPr/>
          </a:p>
        </p:txBody>
      </p:sp>
      <p:pic>
        <p:nvPicPr>
          <p:cNvPr id="275" name="BLACK Wordmark VML.png" descr="BLACK Wordmark VML.png"/>
          <p:cNvPicPr>
            <a:picLocks noChangeAspect="1"/>
          </p:cNvPicPr>
          <p:nvPr/>
        </p:nvPicPr>
        <p:blipFill>
          <a:blip r:embed="rId2"/>
          <a:stretch>
            <a:fillRect/>
          </a:stretch>
        </p:blipFill>
        <p:spPr>
          <a:xfrm>
            <a:off x="945417" y="12550229"/>
            <a:ext cx="734132" cy="254001"/>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NTERIOR ALT">
    <p:spTree>
      <p:nvGrpSpPr>
        <p:cNvPr id="1" name=""/>
        <p:cNvGrpSpPr/>
        <p:nvPr/>
      </p:nvGrpSpPr>
      <p:grpSpPr>
        <a:xfrm>
          <a:off x="0" y="0"/>
          <a:ext cx="0" cy="0"/>
          <a:chOff x="0" y="0"/>
          <a:chExt cx="0" cy="0"/>
        </a:xfrm>
      </p:grpSpPr>
      <p:sp>
        <p:nvSpPr>
          <p:cNvPr id="282" name="Slide Number"/>
          <p:cNvSpPr txBox="1">
            <a:spLocks noGrp="1"/>
          </p:cNvSpPr>
          <p:nvPr>
            <p:ph type="sldNum" sz="quarter" idx="2"/>
          </p:nvPr>
        </p:nvSpPr>
        <p:spPr>
          <a:xfrm>
            <a:off x="23145171" y="12556579"/>
            <a:ext cx="280417" cy="279401"/>
          </a:xfrm>
          <a:prstGeom prst="rect">
            <a:avLst/>
          </a:prstGeom>
        </p:spPr>
        <p:txBody>
          <a:bodyPr/>
          <a:lstStyle/>
          <a:p>
            <a:fld id="{86CB4B4D-7CA3-9044-876B-883B54F8677D}" type="slidenum">
              <a:t>‹Nº›</a:t>
            </a:fld>
            <a:endParaRPr/>
          </a:p>
        </p:txBody>
      </p:sp>
      <p:pic>
        <p:nvPicPr>
          <p:cNvPr id="283" name="Image" descr="Image"/>
          <p:cNvPicPr>
            <a:picLocks noChangeAspect="1"/>
          </p:cNvPicPr>
          <p:nvPr/>
        </p:nvPicPr>
        <p:blipFill>
          <a:blip r:embed="rId2"/>
          <a:stretch>
            <a:fillRect/>
          </a:stretch>
        </p:blipFill>
        <p:spPr>
          <a:xfrm>
            <a:off x="951607" y="12483707"/>
            <a:ext cx="1517465" cy="279401"/>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NTERIOR">
    <p:bg>
      <p:bgPr>
        <a:solidFill>
          <a:srgbClr val="FFFFFF"/>
        </a:solidFill>
        <a:effectLst/>
      </p:bgPr>
    </p:bg>
    <p:spTree>
      <p:nvGrpSpPr>
        <p:cNvPr id="1" name=""/>
        <p:cNvGrpSpPr/>
        <p:nvPr/>
      </p:nvGrpSpPr>
      <p:grpSpPr>
        <a:xfrm>
          <a:off x="0" y="0"/>
          <a:ext cx="0" cy="0"/>
          <a:chOff x="0" y="0"/>
          <a:chExt cx="0" cy="0"/>
        </a:xfrm>
      </p:grpSpPr>
      <p:sp>
        <p:nvSpPr>
          <p:cNvPr id="290" name="Slide Number"/>
          <p:cNvSpPr txBox="1">
            <a:spLocks noGrp="1"/>
          </p:cNvSpPr>
          <p:nvPr>
            <p:ph type="sldNum" sz="quarter" idx="2"/>
          </p:nvPr>
        </p:nvSpPr>
        <p:spPr>
          <a:xfrm>
            <a:off x="23145171" y="12556579"/>
            <a:ext cx="280417" cy="279401"/>
          </a:xfrm>
          <a:prstGeom prst="rect">
            <a:avLst/>
          </a:prstGeom>
        </p:spPr>
        <p:txBody>
          <a:bodyPr/>
          <a:lstStyle>
            <a:lvl1pPr>
              <a:defRPr>
                <a:solidFill>
                  <a:srgbClr val="000000"/>
                </a:solidFill>
              </a:defRPr>
            </a:lvl1pPr>
          </a:lstStyle>
          <a:p>
            <a:fld id="{86CB4B4D-7CA3-9044-876B-883B54F8677D}" type="slidenum">
              <a:t>‹Nº›</a:t>
            </a:fld>
            <a:endParaRPr/>
          </a:p>
        </p:txBody>
      </p:sp>
      <p:pic>
        <p:nvPicPr>
          <p:cNvPr id="291" name="Image" descr="Image"/>
          <p:cNvPicPr>
            <a:picLocks noChangeAspect="1"/>
          </p:cNvPicPr>
          <p:nvPr/>
        </p:nvPicPr>
        <p:blipFill>
          <a:blip r:embed="rId2"/>
          <a:stretch>
            <a:fillRect/>
          </a:stretch>
        </p:blipFill>
        <p:spPr>
          <a:xfrm>
            <a:off x="964527" y="12548000"/>
            <a:ext cx="1235935" cy="227565"/>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p:bg>
      <p:bgPr>
        <a:solidFill>
          <a:srgbClr val="FFFFFF"/>
        </a:solidFill>
        <a:effectLst/>
      </p:bgPr>
    </p:bg>
    <p:spTree>
      <p:nvGrpSpPr>
        <p:cNvPr id="1" name=""/>
        <p:cNvGrpSpPr/>
        <p:nvPr/>
      </p:nvGrpSpPr>
      <p:grpSpPr>
        <a:xfrm>
          <a:off x="0" y="0"/>
          <a:ext cx="0" cy="0"/>
          <a:chOff x="0" y="0"/>
          <a:chExt cx="0" cy="0"/>
        </a:xfrm>
      </p:grpSpPr>
      <p:sp>
        <p:nvSpPr>
          <p:cNvPr id="298" name="Title Text"/>
          <p:cNvSpPr txBox="1">
            <a:spLocks noGrp="1"/>
          </p:cNvSpPr>
          <p:nvPr>
            <p:ph type="title"/>
          </p:nvPr>
        </p:nvSpPr>
        <p:spPr>
          <a:xfrm>
            <a:off x="1778000" y="2298700"/>
            <a:ext cx="20828000" cy="4648200"/>
          </a:xfrm>
          <a:prstGeom prst="rect">
            <a:avLst/>
          </a:prstGeom>
        </p:spPr>
        <p:txBody>
          <a:bodyPr anchor="b"/>
          <a:lstStyle>
            <a:lvl1pPr algn="ctr">
              <a:defRPr sz="11200">
                <a:solidFill>
                  <a:srgbClr val="000000"/>
                </a:solidFill>
                <a:latin typeface="Helvetica Neue Medium"/>
                <a:ea typeface="Helvetica Neue Medium"/>
                <a:cs typeface="Helvetica Neue Medium"/>
                <a:sym typeface="Helvetica Neue Medium"/>
              </a:defRPr>
            </a:lvl1pPr>
          </a:lstStyle>
          <a:p>
            <a:r>
              <a:t>Title Text</a:t>
            </a:r>
          </a:p>
        </p:txBody>
      </p:sp>
      <p:sp>
        <p:nvSpPr>
          <p:cNvPr id="299" name="Body Level One…"/>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buClrTx/>
              <a:buSzTx/>
              <a:buFontTx/>
              <a:buNone/>
              <a:defRPr sz="3300" b="1" cap="all" spc="660"/>
            </a:lvl1pPr>
            <a:lvl2pPr marL="0" indent="0" algn="ctr" defTabSz="825500">
              <a:lnSpc>
                <a:spcPct val="100000"/>
              </a:lnSpc>
              <a:buClrTx/>
              <a:buSzTx/>
              <a:buFontTx/>
              <a:buNone/>
              <a:defRPr sz="3300" b="1" cap="all" spc="660"/>
            </a:lvl2pPr>
            <a:lvl3pPr marL="0" indent="0" algn="ctr" defTabSz="825500">
              <a:lnSpc>
                <a:spcPct val="100000"/>
              </a:lnSpc>
              <a:buClrTx/>
              <a:buSzTx/>
              <a:buFontTx/>
              <a:buNone/>
              <a:defRPr sz="3300" b="1" cap="all" spc="660"/>
            </a:lvl3pPr>
            <a:lvl4pPr marL="0" indent="0" algn="ctr" defTabSz="825500">
              <a:lnSpc>
                <a:spcPct val="100000"/>
              </a:lnSpc>
              <a:buClrTx/>
              <a:buSzTx/>
              <a:buFontTx/>
              <a:buNone/>
              <a:defRPr sz="3300" b="1" cap="all" spc="660"/>
            </a:lvl4pPr>
            <a:lvl5pPr marL="0" indent="0" algn="ctr" defTabSz="825500">
              <a:lnSpc>
                <a:spcPct val="100000"/>
              </a:lnSpc>
              <a:buClrTx/>
              <a:buSzTx/>
              <a:buFontTx/>
              <a:buNone/>
              <a:defRPr sz="3300" b="1" cap="all" spc="660"/>
            </a:lvl5pPr>
          </a:lstStyle>
          <a:p>
            <a:r>
              <a:t>Body Level One</a:t>
            </a:r>
          </a:p>
          <a:p>
            <a:pPr lvl="1"/>
            <a:r>
              <a:t>Body Level Two</a:t>
            </a:r>
          </a:p>
          <a:p>
            <a:pPr lvl="2"/>
            <a:r>
              <a:t>Body Level Three</a:t>
            </a:r>
          </a:p>
          <a:p>
            <a:pPr lvl="3"/>
            <a:r>
              <a:t>Body Level Four</a:t>
            </a:r>
          </a:p>
          <a:p>
            <a:pPr lvl="4"/>
            <a:r>
              <a:t>Body Level Five</a:t>
            </a:r>
          </a:p>
        </p:txBody>
      </p:sp>
      <p:sp>
        <p:nvSpPr>
          <p:cNvPr id="300" name="Slide Number"/>
          <p:cNvSpPr txBox="1">
            <a:spLocks noGrp="1"/>
          </p:cNvSpPr>
          <p:nvPr>
            <p:ph type="sldNum" sz="quarter" idx="2"/>
          </p:nvPr>
        </p:nvSpPr>
        <p:spPr>
          <a:xfrm>
            <a:off x="11959031" y="13081000"/>
            <a:ext cx="453238" cy="461059"/>
          </a:xfrm>
          <a:prstGeom prst="rect">
            <a:avLst/>
          </a:prstGeom>
        </p:spPr>
        <p:txBody>
          <a:bodyPr/>
          <a:lstStyle>
            <a:lvl1pPr algn="ctr">
              <a:lnSpc>
                <a:spcPct val="100000"/>
              </a:lnSpc>
              <a:defRPr sz="2400" b="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ver 2">
    <p:spTree>
      <p:nvGrpSpPr>
        <p:cNvPr id="1" name=""/>
        <p:cNvGrpSpPr/>
        <p:nvPr/>
      </p:nvGrpSpPr>
      <p:grpSpPr>
        <a:xfrm>
          <a:off x="0" y="0"/>
          <a:ext cx="0" cy="0"/>
          <a:chOff x="0" y="0"/>
          <a:chExt cx="0" cy="0"/>
        </a:xfrm>
      </p:grpSpPr>
      <p:sp>
        <p:nvSpPr>
          <p:cNvPr id="25" name="Brand…"/>
          <p:cNvSpPr txBox="1">
            <a:spLocks noGrp="1"/>
          </p:cNvSpPr>
          <p:nvPr>
            <p:ph type="body" idx="21"/>
          </p:nvPr>
        </p:nvSpPr>
        <p:spPr>
          <a:xfrm>
            <a:off x="697799" y="1197735"/>
            <a:ext cx="21046170" cy="9276081"/>
          </a:xfrm>
          <a:prstGeom prst="rect">
            <a:avLst/>
          </a:prstGeom>
        </p:spPr>
        <p:txBody>
          <a:bodyPr>
            <a:spAutoFit/>
          </a:bodyPr>
          <a:lstStyle/>
          <a:p>
            <a:pPr marL="0" indent="0" defTabSz="2438338">
              <a:lnSpc>
                <a:spcPct val="70000"/>
              </a:lnSpc>
              <a:buClrTx/>
              <a:buSzTx/>
              <a:buFontTx/>
              <a:buNone/>
              <a:defRPr sz="25000" spc="-750">
                <a:solidFill>
                  <a:srgbClr val="FFFFFF"/>
                </a:solidFill>
                <a:latin typeface="Snowflake Sans Black"/>
                <a:ea typeface="Snowflake Sans Black"/>
                <a:cs typeface="Snowflake Sans Black"/>
                <a:sym typeface="Snowflake Sans Black"/>
              </a:defRPr>
            </a:pPr>
            <a:r>
              <a:rPr dirty="0"/>
              <a:t>Brand</a:t>
            </a:r>
          </a:p>
          <a:p>
            <a:pPr marL="0" indent="0" defTabSz="2438338">
              <a:lnSpc>
                <a:spcPct val="70000"/>
              </a:lnSpc>
              <a:buClrTx/>
              <a:buSzTx/>
              <a:buFontTx/>
              <a:buNone/>
              <a:defRPr sz="25000" spc="-750">
                <a:solidFill>
                  <a:srgbClr val="FFFFFF"/>
                </a:solidFill>
                <a:latin typeface="Snowflake Sans Black"/>
                <a:ea typeface="Snowflake Sans Black"/>
                <a:cs typeface="Snowflake Sans Black"/>
                <a:sym typeface="Snowflake Sans Black"/>
              </a:defRPr>
            </a:pPr>
            <a:r>
              <a:rPr dirty="0"/>
              <a:t>Deck</a:t>
            </a:r>
          </a:p>
          <a:p>
            <a:pPr marL="0" indent="0" defTabSz="2438338">
              <a:lnSpc>
                <a:spcPct val="70000"/>
              </a:lnSpc>
              <a:buClrTx/>
              <a:buSzTx/>
              <a:buFontTx/>
              <a:buNone/>
              <a:defRPr sz="25000" spc="-750">
                <a:solidFill>
                  <a:srgbClr val="FFFFFF"/>
                </a:solidFill>
                <a:latin typeface="Snowflake Sans Black"/>
                <a:ea typeface="Snowflake Sans Black"/>
                <a:cs typeface="Snowflake Sans Black"/>
                <a:sym typeface="Snowflake Sans Black"/>
              </a:defRPr>
            </a:pPr>
            <a:r>
              <a:rPr dirty="0"/>
              <a:t>Template</a:t>
            </a:r>
          </a:p>
        </p:txBody>
      </p:sp>
      <p:pic>
        <p:nvPicPr>
          <p:cNvPr id="26" name="WHITE Icon Snowflake.png" descr="WHITE Icon Snowflake.png"/>
          <p:cNvPicPr>
            <a:picLocks noChangeAspect="1"/>
          </p:cNvPicPr>
          <p:nvPr/>
        </p:nvPicPr>
        <p:blipFill>
          <a:blip r:embed="rId2"/>
          <a:stretch>
            <a:fillRect/>
          </a:stretch>
        </p:blipFill>
        <p:spPr>
          <a:xfrm>
            <a:off x="21175550" y="972806"/>
            <a:ext cx="2232270" cy="2232270"/>
          </a:xfrm>
          <a:prstGeom prst="rect">
            <a:avLst/>
          </a:prstGeom>
          <a:ln w="12700">
            <a:miter lim="400000"/>
          </a:ln>
        </p:spPr>
      </p:pic>
      <p:sp>
        <p:nvSpPr>
          <p:cNvPr id="2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ver 4">
    <p:spTree>
      <p:nvGrpSpPr>
        <p:cNvPr id="1" name=""/>
        <p:cNvGrpSpPr/>
        <p:nvPr/>
      </p:nvGrpSpPr>
      <p:grpSpPr>
        <a:xfrm>
          <a:off x="0" y="0"/>
          <a:ext cx="0" cy="0"/>
          <a:chOff x="0" y="0"/>
          <a:chExt cx="0" cy="0"/>
        </a:xfrm>
      </p:grpSpPr>
      <p:sp>
        <p:nvSpPr>
          <p:cNvPr id="43" name="Brand Deck Template"/>
          <p:cNvSpPr txBox="1">
            <a:spLocks noGrp="1"/>
          </p:cNvSpPr>
          <p:nvPr>
            <p:ph type="body" sz="quarter" idx="21"/>
          </p:nvPr>
        </p:nvSpPr>
        <p:spPr>
          <a:xfrm>
            <a:off x="831456" y="1010263"/>
            <a:ext cx="7272326" cy="3759201"/>
          </a:xfrm>
          <a:prstGeom prst="rect">
            <a:avLst/>
          </a:prstGeom>
        </p:spPr>
        <p:txBody>
          <a:bodyPr>
            <a:spAutoFit/>
          </a:bodyPr>
          <a:lstStyle>
            <a:lvl1pPr marL="0" indent="0" defTabSz="2438338">
              <a:lnSpc>
                <a:spcPct val="70000"/>
              </a:lnSpc>
              <a:buClrTx/>
              <a:buSzTx/>
              <a:buFontTx/>
              <a:buNone/>
              <a:defRPr sz="10000">
                <a:solidFill>
                  <a:srgbClr val="FFFFFF"/>
                </a:solidFill>
                <a:latin typeface="Snowflake Sans Black"/>
                <a:ea typeface="Snowflake Sans Black"/>
                <a:cs typeface="Snowflake Sans Black"/>
                <a:sym typeface="Snowflake Sans Black"/>
              </a:defRPr>
            </a:lvl1pPr>
          </a:lstStyle>
          <a:p>
            <a:r>
              <a:rPr dirty="0"/>
              <a:t>Brand Deck Template</a:t>
            </a:r>
          </a:p>
        </p:txBody>
      </p:sp>
      <p:pic>
        <p:nvPicPr>
          <p:cNvPr id="44" name="WHITE Icon Snowflake.png" descr="WHITE Icon Snowflake.png"/>
          <p:cNvPicPr>
            <a:picLocks noChangeAspect="1"/>
          </p:cNvPicPr>
          <p:nvPr/>
        </p:nvPicPr>
        <p:blipFill>
          <a:blip r:embed="rId2"/>
          <a:stretch>
            <a:fillRect/>
          </a:stretch>
        </p:blipFill>
        <p:spPr>
          <a:xfrm>
            <a:off x="11640334" y="974257"/>
            <a:ext cx="11767486" cy="11767486"/>
          </a:xfrm>
          <a:prstGeom prst="rect">
            <a:avLst/>
          </a:prstGeom>
          <a:ln w="12700">
            <a:miter lim="400000"/>
          </a:ln>
        </p:spPr>
      </p:pic>
      <p:pic>
        <p:nvPicPr>
          <p:cNvPr id="45" name="Image" descr="Image"/>
          <p:cNvPicPr>
            <a:picLocks noChangeAspect="1"/>
          </p:cNvPicPr>
          <p:nvPr/>
        </p:nvPicPr>
        <p:blipFill>
          <a:blip r:embed="rId3"/>
          <a:srcRect/>
          <a:stretch>
            <a:fillRect/>
          </a:stretch>
        </p:blipFill>
        <p:spPr>
          <a:xfrm>
            <a:off x="972409" y="12328090"/>
            <a:ext cx="1407783" cy="431747"/>
          </a:xfrm>
          <a:prstGeom prst="rect">
            <a:avLst/>
          </a:prstGeom>
          <a:ln w="12700">
            <a:miter lim="400000"/>
          </a:ln>
        </p:spPr>
      </p:pic>
      <p:sp>
        <p:nvSpPr>
          <p:cNvPr id="4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IVIDER ALT">
    <p:bg>
      <p:bgPr>
        <a:solidFill>
          <a:srgbClr val="FFFFFF"/>
        </a:solidFill>
        <a:effectLst/>
      </p:bgPr>
    </p:bg>
    <p:spTree>
      <p:nvGrpSpPr>
        <p:cNvPr id="1" name=""/>
        <p:cNvGrpSpPr/>
        <p:nvPr/>
      </p:nvGrpSpPr>
      <p:grpSpPr>
        <a:xfrm>
          <a:off x="0" y="0"/>
          <a:ext cx="0" cy="0"/>
          <a:chOff x="0" y="0"/>
          <a:chExt cx="0" cy="0"/>
        </a:xfrm>
      </p:grpSpPr>
      <p:sp>
        <p:nvSpPr>
          <p:cNvPr id="1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‹Nº›</a:t>
            </a:fld>
            <a:endParaRPr/>
          </a:p>
        </p:txBody>
      </p:sp>
      <p:pic>
        <p:nvPicPr>
          <p:cNvPr id="140" name="BLACK Wordmark VML.png" descr="BLACK Wordmark VML.png"/>
          <p:cNvPicPr>
            <a:picLocks noChangeAspect="1"/>
          </p:cNvPicPr>
          <p:nvPr/>
        </p:nvPicPr>
        <p:blipFill>
          <a:blip r:embed="rId2"/>
          <a:stretch>
            <a:fillRect/>
          </a:stretch>
        </p:blipFill>
        <p:spPr>
          <a:xfrm>
            <a:off x="945417" y="12524829"/>
            <a:ext cx="734132" cy="254001"/>
          </a:xfrm>
          <a:prstGeom prst="rect">
            <a:avLst/>
          </a:prstGeom>
          <a:ln w="12700">
            <a:miter lim="400000"/>
          </a:ln>
        </p:spPr>
      </p:pic>
      <p:sp>
        <p:nvSpPr>
          <p:cNvPr id="141" name="Client name"/>
          <p:cNvSpPr txBox="1">
            <a:spLocks noGrp="1"/>
          </p:cNvSpPr>
          <p:nvPr>
            <p:ph type="body" sz="quarter" idx="21" hasCustomPrompt="1"/>
          </p:nvPr>
        </p:nvSpPr>
        <p:spPr>
          <a:xfrm>
            <a:off x="4268666" y="12562929"/>
            <a:ext cx="1260044" cy="279401"/>
          </a:xfrm>
          <a:prstGeom prst="rect">
            <a:avLst/>
          </a:prstGeom>
        </p:spPr>
        <p:txBody>
          <a:bodyPr wrap="none" anchor="b">
            <a:spAutoFit/>
          </a:bodyPr>
          <a:lstStyle>
            <a:lvl1pPr marL="0" indent="0" defTabSz="825500">
              <a:lnSpc>
                <a:spcPct val="140000"/>
              </a:lnSpc>
              <a:buClrTx/>
              <a:buSzTx/>
              <a:buFontTx/>
              <a:buNone/>
              <a:defRPr sz="1200" cap="all" spc="60">
                <a:latin typeface="Snowflake Sans Medium"/>
                <a:ea typeface="Snowflake Sans Medium"/>
                <a:cs typeface="Snowflake Sans Medium"/>
                <a:sym typeface="Snowflake Sans Medium"/>
              </a:defRPr>
            </a:lvl1pPr>
          </a:lstStyle>
          <a:p>
            <a:r>
              <a:t>Client Name</a:t>
            </a:r>
          </a:p>
        </p:txBody>
      </p:sp>
      <p:sp>
        <p:nvSpPr>
          <p:cNvPr id="142" name="Project name"/>
          <p:cNvSpPr txBox="1">
            <a:spLocks noGrp="1"/>
          </p:cNvSpPr>
          <p:nvPr>
            <p:ph type="body" sz="quarter" idx="22" hasCustomPrompt="1"/>
          </p:nvPr>
        </p:nvSpPr>
        <p:spPr>
          <a:xfrm>
            <a:off x="7591063" y="12562929"/>
            <a:ext cx="1442467" cy="279401"/>
          </a:xfrm>
          <a:prstGeom prst="rect">
            <a:avLst/>
          </a:prstGeom>
        </p:spPr>
        <p:txBody>
          <a:bodyPr wrap="none" anchor="b">
            <a:spAutoFit/>
          </a:bodyPr>
          <a:lstStyle>
            <a:lvl1pPr marL="0" indent="0" defTabSz="825500">
              <a:lnSpc>
                <a:spcPct val="140000"/>
              </a:lnSpc>
              <a:buClrTx/>
              <a:buSzTx/>
              <a:buFontTx/>
              <a:buNone/>
              <a:defRPr sz="1200" cap="all" spc="60">
                <a:latin typeface="Snowflake Sans Medium"/>
                <a:ea typeface="Snowflake Sans Medium"/>
                <a:cs typeface="Snowflake Sans Medium"/>
                <a:sym typeface="Snowflake Sans Medium"/>
              </a:defRPr>
            </a:lvl1pPr>
          </a:lstStyle>
          <a:p>
            <a:r>
              <a:t>Project Name</a:t>
            </a:r>
          </a:p>
        </p:txBody>
      </p:sp>
      <p:sp>
        <p:nvSpPr>
          <p:cNvPr id="143" name="Round #"/>
          <p:cNvSpPr txBox="1">
            <a:spLocks noGrp="1"/>
          </p:cNvSpPr>
          <p:nvPr>
            <p:ph type="body" sz="quarter" idx="23" hasCustomPrompt="1"/>
          </p:nvPr>
        </p:nvSpPr>
        <p:spPr>
          <a:xfrm>
            <a:off x="14231275" y="12562929"/>
            <a:ext cx="883311" cy="279401"/>
          </a:xfrm>
          <a:prstGeom prst="rect">
            <a:avLst/>
          </a:prstGeom>
        </p:spPr>
        <p:txBody>
          <a:bodyPr wrap="none" anchor="b">
            <a:spAutoFit/>
          </a:bodyPr>
          <a:lstStyle>
            <a:lvl1pPr marL="0" indent="0" algn="r" defTabSz="825500">
              <a:lnSpc>
                <a:spcPct val="140000"/>
              </a:lnSpc>
              <a:buClrTx/>
              <a:buSzTx/>
              <a:buFontTx/>
              <a:buNone/>
              <a:defRPr sz="1200" cap="all" spc="60">
                <a:latin typeface="Snowflake Sans Medium"/>
                <a:ea typeface="Snowflake Sans Medium"/>
                <a:cs typeface="Snowflake Sans Medium"/>
                <a:sym typeface="Snowflake Sans Medium"/>
              </a:defRPr>
            </a:lvl1pPr>
          </a:lstStyle>
          <a:p>
            <a:r>
              <a:t>Round #</a:t>
            </a:r>
          </a:p>
        </p:txBody>
      </p:sp>
      <p:sp>
        <p:nvSpPr>
          <p:cNvPr id="144" name="June 2023"/>
          <p:cNvSpPr txBox="1">
            <a:spLocks noGrp="1"/>
          </p:cNvSpPr>
          <p:nvPr>
            <p:ph type="body" sz="quarter" idx="24" hasCustomPrompt="1"/>
          </p:nvPr>
        </p:nvSpPr>
        <p:spPr>
          <a:xfrm>
            <a:off x="17533937" y="12562929"/>
            <a:ext cx="1014985" cy="279401"/>
          </a:xfrm>
          <a:prstGeom prst="rect">
            <a:avLst/>
          </a:prstGeom>
        </p:spPr>
        <p:txBody>
          <a:bodyPr wrap="none" anchor="b">
            <a:spAutoFit/>
          </a:bodyPr>
          <a:lstStyle>
            <a:lvl1pPr marL="0" indent="0" defTabSz="825500">
              <a:lnSpc>
                <a:spcPct val="140000"/>
              </a:lnSpc>
              <a:buClrTx/>
              <a:buSzTx/>
              <a:buFontTx/>
              <a:buNone/>
              <a:defRPr sz="1200" cap="all" spc="60">
                <a:latin typeface="Snowflake Sans Medium"/>
                <a:ea typeface="Snowflake Sans Medium"/>
                <a:cs typeface="Snowflake Sans Medium"/>
                <a:sym typeface="Snowflake Sans Medium"/>
              </a:defRPr>
            </a:lvl1pPr>
          </a:lstStyle>
          <a:p>
            <a:r>
              <a:t>June 2023</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TERIOR">
    <p:bg>
      <p:bgPr>
        <a:solidFill>
          <a:srgbClr val="FFFFFF"/>
        </a:solidFill>
        <a:effectLst/>
      </p:bgPr>
    </p:bg>
    <p:spTree>
      <p:nvGrpSpPr>
        <p:cNvPr id="1" name=""/>
        <p:cNvGrpSpPr/>
        <p:nvPr/>
      </p:nvGrpSpPr>
      <p:grpSpPr>
        <a:xfrm>
          <a:off x="0" y="0"/>
          <a:ext cx="0" cy="0"/>
          <a:chOff x="0" y="0"/>
          <a:chExt cx="0" cy="0"/>
        </a:xfrm>
      </p:grpSpPr>
      <p:pic>
        <p:nvPicPr>
          <p:cNvPr id="151" name="BLACK Wordmark VML.png" descr="BLACK Wordmark VML.png"/>
          <p:cNvPicPr>
            <a:picLocks noChangeAspect="1"/>
          </p:cNvPicPr>
          <p:nvPr/>
        </p:nvPicPr>
        <p:blipFill>
          <a:blip r:embed="rId2"/>
          <a:stretch>
            <a:fillRect/>
          </a:stretch>
        </p:blipFill>
        <p:spPr>
          <a:xfrm>
            <a:off x="945417" y="12524829"/>
            <a:ext cx="734132" cy="254001"/>
          </a:xfrm>
          <a:prstGeom prst="rect">
            <a:avLst/>
          </a:prstGeom>
          <a:ln w="12700">
            <a:miter lim="400000"/>
          </a:ln>
        </p:spPr>
      </p:pic>
      <p:sp>
        <p:nvSpPr>
          <p:cNvPr id="152" name="Slide Number"/>
          <p:cNvSpPr txBox="1">
            <a:spLocks noGrp="1"/>
          </p:cNvSpPr>
          <p:nvPr>
            <p:ph type="sldNum" sz="quarter" idx="2"/>
          </p:nvPr>
        </p:nvSpPr>
        <p:spPr>
          <a:xfrm>
            <a:off x="23145171" y="12556579"/>
            <a:ext cx="280417" cy="279401"/>
          </a:xfrm>
          <a:prstGeom prst="rect">
            <a:avLst/>
          </a:prstGeom>
        </p:spPr>
        <p:txBody>
          <a:bodyPr/>
          <a:lstStyle>
            <a:lvl1pPr>
              <a:defRPr>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INTERIOR 2">
    <p:bg>
      <p:bgPr>
        <a:solidFill>
          <a:srgbClr val="FFFFFF"/>
        </a:solidFill>
        <a:effectLst/>
      </p:bgPr>
    </p:bg>
    <p:spTree>
      <p:nvGrpSpPr>
        <p:cNvPr id="1" name=""/>
        <p:cNvGrpSpPr/>
        <p:nvPr/>
      </p:nvGrpSpPr>
      <p:grpSpPr>
        <a:xfrm>
          <a:off x="0" y="0"/>
          <a:ext cx="0" cy="0"/>
          <a:chOff x="0" y="0"/>
          <a:chExt cx="0" cy="0"/>
        </a:xfrm>
      </p:grpSpPr>
      <p:sp>
        <p:nvSpPr>
          <p:cNvPr id="159" name="Slide Number"/>
          <p:cNvSpPr txBox="1">
            <a:spLocks noGrp="1"/>
          </p:cNvSpPr>
          <p:nvPr>
            <p:ph type="sldNum" sz="quarter" idx="2"/>
          </p:nvPr>
        </p:nvSpPr>
        <p:spPr>
          <a:xfrm>
            <a:off x="23145171" y="12556579"/>
            <a:ext cx="280417" cy="279401"/>
          </a:xfrm>
          <a:prstGeom prst="rect">
            <a:avLst/>
          </a:prstGeom>
        </p:spPr>
        <p:txBody>
          <a:bodyPr/>
          <a:lstStyle>
            <a:lvl1pPr>
              <a:defRPr>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TERIOR ALT">
    <p:spTree>
      <p:nvGrpSpPr>
        <p:cNvPr id="1" name=""/>
        <p:cNvGrpSpPr/>
        <p:nvPr/>
      </p:nvGrpSpPr>
      <p:grpSpPr>
        <a:xfrm>
          <a:off x="0" y="0"/>
          <a:ext cx="0" cy="0"/>
          <a:chOff x="0" y="0"/>
          <a:chExt cx="0" cy="0"/>
        </a:xfrm>
      </p:grpSpPr>
      <p:sp>
        <p:nvSpPr>
          <p:cNvPr id="166" name="Slide Number"/>
          <p:cNvSpPr txBox="1">
            <a:spLocks noGrp="1"/>
          </p:cNvSpPr>
          <p:nvPr>
            <p:ph type="sldNum" sz="quarter" idx="2"/>
          </p:nvPr>
        </p:nvSpPr>
        <p:spPr>
          <a:xfrm>
            <a:off x="23145171" y="12556579"/>
            <a:ext cx="280417" cy="279401"/>
          </a:xfrm>
          <a:prstGeom prst="rect">
            <a:avLst/>
          </a:prstGeom>
        </p:spPr>
        <p:txBody>
          <a:bodyPr/>
          <a:lstStyle/>
          <a:p>
            <a:fld id="{86CB4B4D-7CA3-9044-876B-883B54F8677D}" type="slidenum">
              <a:t>‹Nº›</a:t>
            </a:fld>
            <a:endParaRPr/>
          </a:p>
        </p:txBody>
      </p:sp>
      <p:pic>
        <p:nvPicPr>
          <p:cNvPr id="167" name="WHITE Wordmark VML.png" descr="WHITE Wordmark VML.png"/>
          <p:cNvPicPr>
            <a:picLocks noChangeAspect="1"/>
          </p:cNvPicPr>
          <p:nvPr/>
        </p:nvPicPr>
        <p:blipFill>
          <a:blip r:embed="rId2"/>
          <a:stretch>
            <a:fillRect/>
          </a:stretch>
        </p:blipFill>
        <p:spPr>
          <a:xfrm>
            <a:off x="938986" y="12531179"/>
            <a:ext cx="734708" cy="25400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Dark 1">
    <p:spTree>
      <p:nvGrpSpPr>
        <p:cNvPr id="1" name=""/>
        <p:cNvGrpSpPr/>
        <p:nvPr/>
      </p:nvGrpSpPr>
      <p:grpSpPr>
        <a:xfrm>
          <a:off x="0" y="0"/>
          <a:ext cx="0" cy="0"/>
          <a:chOff x="0" y="0"/>
          <a:chExt cx="0" cy="0"/>
        </a:xfrm>
      </p:grpSpPr>
      <p:sp>
        <p:nvSpPr>
          <p:cNvPr id="262" name="Image"/>
          <p:cNvSpPr>
            <a:spLocks noGrp="1"/>
          </p:cNvSpPr>
          <p:nvPr>
            <p:ph type="pic" sz="quarter" idx="21"/>
          </p:nvPr>
        </p:nvSpPr>
        <p:spPr>
          <a:xfrm>
            <a:off x="23183944" y="12489814"/>
            <a:ext cx="577812" cy="577837"/>
          </a:xfrm>
          <a:prstGeom prst="rect">
            <a:avLst/>
          </a:prstGeom>
        </p:spPr>
        <p:txBody>
          <a:bodyPr lIns="91439" tIns="45719" rIns="91439" bIns="45719">
            <a:noAutofit/>
          </a:bodyPr>
          <a:lstStyle/>
          <a:p>
            <a:endParaRPr/>
          </a:p>
        </p:txBody>
      </p:sp>
      <p:sp>
        <p:nvSpPr>
          <p:cNvPr id="263" name="Double click to edit"/>
          <p:cNvSpPr txBox="1">
            <a:spLocks noGrp="1"/>
          </p:cNvSpPr>
          <p:nvPr>
            <p:ph type="body" sz="quarter" idx="22"/>
          </p:nvPr>
        </p:nvSpPr>
        <p:spPr>
          <a:xfrm>
            <a:off x="2549155" y="3874134"/>
            <a:ext cx="9652172" cy="647701"/>
          </a:xfrm>
          <a:prstGeom prst="rect">
            <a:avLst/>
          </a:prstGeom>
        </p:spPr>
        <p:txBody>
          <a:bodyPr>
            <a:spAutoFit/>
          </a:bodyPr>
          <a:lstStyle>
            <a:lvl1pPr marL="0" indent="0" defTabSz="825500">
              <a:lnSpc>
                <a:spcPct val="100000"/>
              </a:lnSpc>
              <a:buClrTx/>
              <a:buSzTx/>
              <a:buFontTx/>
              <a:buNone/>
              <a:defRPr sz="3600" spc="-72">
                <a:solidFill>
                  <a:srgbClr val="FFFFFF"/>
                </a:solidFill>
                <a:latin typeface="Snowflake Sans Medium"/>
                <a:ea typeface="Snowflake Sans Medium"/>
                <a:cs typeface="Snowflake Sans Medium"/>
                <a:sym typeface="Snowflake Sans Medium"/>
              </a:defRPr>
            </a:lvl1pPr>
          </a:lstStyle>
          <a:p>
            <a:r>
              <a:t>Double click to edit</a:t>
            </a:r>
          </a:p>
        </p:txBody>
      </p:sp>
      <p:sp>
        <p:nvSpPr>
          <p:cNvPr id="264" name="Double click to edit"/>
          <p:cNvSpPr txBox="1">
            <a:spLocks noGrp="1"/>
          </p:cNvSpPr>
          <p:nvPr>
            <p:ph type="body" sz="quarter" idx="23"/>
          </p:nvPr>
        </p:nvSpPr>
        <p:spPr>
          <a:xfrm>
            <a:off x="2494554" y="4521834"/>
            <a:ext cx="9994436" cy="1435101"/>
          </a:xfrm>
          <a:prstGeom prst="rect">
            <a:avLst/>
          </a:prstGeom>
        </p:spPr>
        <p:txBody>
          <a:bodyPr>
            <a:noAutofit/>
          </a:bodyPr>
          <a:lstStyle>
            <a:lvl1pPr marL="0" indent="0" defTabSz="2438338">
              <a:lnSpc>
                <a:spcPct val="90000"/>
              </a:lnSpc>
              <a:buClrTx/>
              <a:buSzTx/>
              <a:buFontTx/>
              <a:buNone/>
              <a:defRPr sz="7200" b="1" spc="-144">
                <a:solidFill>
                  <a:srgbClr val="FFFFFF"/>
                </a:solidFill>
              </a:defRPr>
            </a:lvl1pPr>
          </a:lstStyle>
          <a:p>
            <a:r>
              <a:t>Double click to edit</a:t>
            </a:r>
          </a:p>
        </p:txBody>
      </p:sp>
      <p:sp>
        <p:nvSpPr>
          <p:cNvPr id="265" name="Double click to edit. Lorem ipsum dolor sit amet, consec etur adip iscin elit. Suspe disse place rat, felis in biben dum trist ique, lectu magna fini bus dolor, ut sagit tis nibh lorem in massa. In eget purus et torto lobor tis auctor non vel ex. Cura bi"/>
          <p:cNvSpPr txBox="1">
            <a:spLocks noGrp="1"/>
          </p:cNvSpPr>
          <p:nvPr>
            <p:ph type="body" sz="quarter" idx="24"/>
          </p:nvPr>
        </p:nvSpPr>
        <p:spPr>
          <a:xfrm>
            <a:off x="2547239" y="6237359"/>
            <a:ext cx="8842781" cy="4943331"/>
          </a:xfrm>
          <a:prstGeom prst="rect">
            <a:avLst/>
          </a:prstGeom>
        </p:spPr>
        <p:txBody>
          <a:bodyPr>
            <a:noAutofit/>
          </a:bodyPr>
          <a:lstStyle>
            <a:lvl1pPr marL="0" indent="0" defTabSz="2438338">
              <a:lnSpc>
                <a:spcPct val="120000"/>
              </a:lnSpc>
              <a:buClrTx/>
              <a:buSzTx/>
              <a:buFontTx/>
              <a:buNone/>
              <a:defRPr spc="22">
                <a:solidFill>
                  <a:srgbClr val="FFFFFF"/>
                </a:solidFill>
              </a:defRPr>
            </a:lvl1pPr>
          </a:lstStyle>
          <a:p>
            <a:r>
              <a:t>Double click to edit. Lorem ipsum dolor sit amet, consec etur adip iscin elit. Suspe disse place rat, felis in biben dum trist ique, lectu magna fini bus dolor, ut sagit tis nibh lorem in massa. In eget purus et torto lobor tis auctor non vel ex. Cura bitur ac ultri cies enim. Nulam dictu massa id neque ornar, vel ornar diam pulvi nar. Integer vitae vesti bulu enim.</a:t>
            </a:r>
          </a:p>
        </p:txBody>
      </p:sp>
      <p:sp>
        <p:nvSpPr>
          <p:cNvPr id="266" name="Page"/>
          <p:cNvSpPr txBox="1"/>
          <p:nvPr/>
        </p:nvSpPr>
        <p:spPr>
          <a:xfrm>
            <a:off x="20716511" y="12775931"/>
            <a:ext cx="1060477"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defTabSz="825500">
              <a:lnSpc>
                <a:spcPct val="140000"/>
              </a:lnSpc>
              <a:defRPr sz="1800" b="1" cap="all" spc="630">
                <a:solidFill>
                  <a:srgbClr val="FFFFFF"/>
                </a:solidFill>
                <a:latin typeface="Snowflake Sans Book"/>
                <a:ea typeface="Snowflake Sans Book"/>
                <a:cs typeface="Snowflake Sans Book"/>
                <a:sym typeface="Snowflake Sans Book"/>
              </a:defRPr>
            </a:lvl1pPr>
          </a:lstStyle>
          <a:p>
            <a:r>
              <a:t>Page</a:t>
            </a:r>
          </a:p>
        </p:txBody>
      </p:sp>
      <p:sp>
        <p:nvSpPr>
          <p:cNvPr id="267" name="Slide Number"/>
          <p:cNvSpPr txBox="1">
            <a:spLocks noGrp="1"/>
          </p:cNvSpPr>
          <p:nvPr>
            <p:ph type="sldNum" sz="quarter" idx="2"/>
          </p:nvPr>
        </p:nvSpPr>
        <p:spPr>
          <a:xfrm>
            <a:off x="21840170" y="12775931"/>
            <a:ext cx="523495" cy="393701"/>
          </a:xfrm>
          <a:prstGeom prst="rect">
            <a:avLst/>
          </a:prstGeom>
        </p:spPr>
        <p:txBody>
          <a:bodyPr anchor="ctr"/>
          <a:lstStyle>
            <a:lvl1pPr algn="ctr">
              <a:lnSpc>
                <a:spcPct val="140000"/>
              </a:lnSpc>
              <a:defRPr sz="1800" cap="all" spc="630"/>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188881" y="12556579"/>
            <a:ext cx="280417" cy="279401"/>
          </a:xfrm>
          <a:prstGeom prst="rect">
            <a:avLst/>
          </a:prstGeom>
          <a:ln w="12700">
            <a:miter lim="400000"/>
          </a:ln>
        </p:spPr>
        <p:txBody>
          <a:bodyPr wrap="none" lIns="50800" tIns="50800" rIns="50800" bIns="50800">
            <a:spAutoFit/>
          </a:bodyPr>
          <a:lstStyle>
            <a:lvl1pPr algn="r" defTabSz="825500">
              <a:lnSpc>
                <a:spcPct val="80000"/>
              </a:lnSpc>
              <a:defRPr sz="1200" b="1">
                <a:solidFill>
                  <a:srgbClr val="FFFFFF"/>
                </a:solidFill>
                <a:latin typeface="Snowflake Sans Book"/>
                <a:ea typeface="Snowflake Sans Book"/>
                <a:cs typeface="Snowflake Sans Book"/>
                <a:sym typeface="Snowflake Sans Book"/>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61" r:id="rId5"/>
    <p:sldLayoutId id="2147483662" r:id="rId6"/>
    <p:sldLayoutId id="2147483663" r:id="rId7"/>
    <p:sldLayoutId id="2147483664" r:id="rId8"/>
    <p:sldLayoutId id="2147483673" r:id="rId9"/>
    <p:sldLayoutId id="2147483674" r:id="rId10"/>
    <p:sldLayoutId id="2147483675" r:id="rId11"/>
    <p:sldLayoutId id="2147483676" r:id="rId12"/>
    <p:sldLayoutId id="2147483677" r:id="rId13"/>
  </p:sldLayoutIdLst>
  <p:transition spd="med"/>
  <p:txStyles>
    <p:titleStyle>
      <a:lvl1pPr marL="0" marR="0" indent="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3000" b="0" i="0" u="none" strike="noStrike" cap="none" spc="0" baseline="0">
          <a:solidFill>
            <a:srgbClr val="222222"/>
          </a:solidFill>
          <a:uFillTx/>
          <a:latin typeface="Helvetica"/>
          <a:ea typeface="Helvetica"/>
          <a:cs typeface="Helvetica"/>
          <a:sym typeface="Helvetica"/>
        </a:defRPr>
      </a:lvl9pPr>
    </p:titleStyle>
    <p:bodyStyle>
      <a:lvl1pPr marL="29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1pPr>
      <a:lvl2pPr marL="92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2pPr>
      <a:lvl3pPr marL="156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3pPr>
      <a:lvl4pPr marL="219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4pPr>
      <a:lvl5pPr marL="283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5pPr>
      <a:lvl6pPr marL="346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6pPr>
      <a:lvl7pPr marL="410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7pPr>
      <a:lvl8pPr marL="473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8pPr>
      <a:lvl9pPr marL="537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9pPr>
    </p:bodyStyle>
    <p:otherStyle>
      <a:lvl1pPr marL="0" marR="0" indent="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1pPr>
      <a:lvl2pPr marL="0" marR="0" indent="2286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2pPr>
      <a:lvl3pPr marL="0" marR="0" indent="4572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3pPr>
      <a:lvl4pPr marL="0" marR="0" indent="6858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4pPr>
      <a:lvl5pPr marL="0" marR="0" indent="9144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5pPr>
      <a:lvl6pPr marL="0" marR="0" indent="11430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6pPr>
      <a:lvl7pPr marL="0" marR="0" indent="13716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7pPr>
      <a:lvl8pPr marL="0" marR="0" indent="16002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8pPr>
      <a:lvl9pPr marL="0" marR="0" indent="1828800" algn="r" defTabSz="825500" latinLnBrk="0">
        <a:lnSpc>
          <a:spcPct val="8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Snowflake Sans Boo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13" name="Brand Deck Template"/>
          <p:cNvSpPr txBox="1">
            <a:spLocks noGrp="1"/>
          </p:cNvSpPr>
          <p:nvPr>
            <p:ph type="body" sz="quarter" idx="21"/>
          </p:nvPr>
        </p:nvSpPr>
        <p:spPr>
          <a:xfrm>
            <a:off x="812406" y="1619863"/>
            <a:ext cx="7272326" cy="2326278"/>
          </a:xfrm>
          <a:prstGeom prst="rect">
            <a:avLst/>
          </a:prstGeom>
        </p:spPr>
        <p:txBody>
          <a:bodyPr/>
          <a:lstStyle/>
          <a:p>
            <a:r>
              <a:rPr lang="es-CO" dirty="0" err="1"/>
              <a:t>Kpi´s</a:t>
            </a:r>
            <a:r>
              <a:rPr lang="es-CO" dirty="0"/>
              <a:t> con regresiones</a:t>
            </a:r>
            <a:endParaRPr dirty="0"/>
          </a:p>
        </p:txBody>
      </p:sp>
      <p:sp>
        <p:nvSpPr>
          <p:cNvPr id="2" name="Brand Deck Template">
            <a:extLst>
              <a:ext uri="{FF2B5EF4-FFF2-40B4-BE49-F238E27FC236}">
                <a16:creationId xmlns:a16="http://schemas.microsoft.com/office/drawing/2014/main" id="{33B51293-5FF1-8D80-A112-8E8C059B2847}"/>
              </a:ext>
            </a:extLst>
          </p:cNvPr>
          <p:cNvSpPr txBox="1">
            <a:spLocks/>
          </p:cNvSpPr>
          <p:nvPr/>
        </p:nvSpPr>
        <p:spPr>
          <a:xfrm>
            <a:off x="2393556" y="12268813"/>
            <a:ext cx="7272326" cy="652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0" marR="0" indent="0" algn="l" defTabSz="2438338" rtl="0" latinLnBrk="0">
              <a:lnSpc>
                <a:spcPct val="70000"/>
              </a:lnSpc>
              <a:spcBef>
                <a:spcPts val="0"/>
              </a:spcBef>
              <a:spcAft>
                <a:spcPts val="0"/>
              </a:spcAft>
              <a:buClrTx/>
              <a:buSzTx/>
              <a:buFontTx/>
              <a:buNone/>
              <a:tabLst/>
              <a:defRPr sz="10000" b="0" i="0" u="none" strike="noStrike" cap="none" spc="0" baseline="0">
                <a:solidFill>
                  <a:srgbClr val="FFFFFF"/>
                </a:solidFill>
                <a:uFillTx/>
                <a:latin typeface="Snowflake Sans Black"/>
                <a:ea typeface="Snowflake Sans Black"/>
                <a:cs typeface="Snowflake Sans Black"/>
                <a:sym typeface="Snowflake Sans Black"/>
              </a:defRPr>
            </a:lvl1pPr>
            <a:lvl2pPr marL="92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2pPr>
            <a:lvl3pPr marL="156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3pPr>
            <a:lvl4pPr marL="219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4pPr>
            <a:lvl5pPr marL="283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5pPr>
            <a:lvl6pPr marL="346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6pPr>
            <a:lvl7pPr marL="410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7pPr>
            <a:lvl8pPr marL="473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8pPr>
            <a:lvl9pPr marL="537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9pPr>
          </a:lstStyle>
          <a:p>
            <a:pPr hangingPunct="1"/>
            <a:r>
              <a:rPr lang="es-CO" sz="4800" b="1" dirty="0"/>
              <a:t>/Data </a:t>
            </a:r>
            <a:r>
              <a:rPr lang="es-CO" sz="4800" b="1" dirty="0" err="1"/>
              <a:t>Science</a:t>
            </a:r>
            <a:r>
              <a:rPr lang="es-CO" sz="4800" b="1" dirty="0"/>
              <a:t> </a:t>
            </a:r>
            <a:r>
              <a:rPr lang="es-CO" sz="4800" b="1" dirty="0" err="1"/>
              <a:t>team</a:t>
            </a:r>
            <a:r>
              <a:rPr lang="es-CO" sz="4800" b="1" dirty="0"/>
              <a:t> 2024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EEACB-A466-D5AD-658C-2596A473BDFC}"/>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4EDA9F79-4CC0-9A89-49A0-AD65C44D5842}"/>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556" name="Rectangle">
            <a:extLst>
              <a:ext uri="{FF2B5EF4-FFF2-40B4-BE49-F238E27FC236}">
                <a16:creationId xmlns:a16="http://schemas.microsoft.com/office/drawing/2014/main" id="{C767F781-2D53-0A8C-6B44-FCF0EEF30AAC}"/>
              </a:ext>
            </a:extLst>
          </p:cNvPr>
          <p:cNvSpPr/>
          <p:nvPr/>
        </p:nvSpPr>
        <p:spPr>
          <a:xfrm>
            <a:off x="13401591" y="4624722"/>
            <a:ext cx="2827003" cy="995149"/>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59" name="Rectangle">
            <a:extLst>
              <a:ext uri="{FF2B5EF4-FFF2-40B4-BE49-F238E27FC236}">
                <a16:creationId xmlns:a16="http://schemas.microsoft.com/office/drawing/2014/main" id="{20D30639-E82F-9368-4FB3-5CFA04919581}"/>
              </a:ext>
            </a:extLst>
          </p:cNvPr>
          <p:cNvSpPr/>
          <p:nvPr/>
        </p:nvSpPr>
        <p:spPr>
          <a:xfrm>
            <a:off x="892286" y="2820777"/>
            <a:ext cx="11299714"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171DC0F0-EE4B-C119-EE61-151E6352114B}"/>
              </a:ext>
            </a:extLst>
          </p:cNvPr>
          <p:cNvSpPr txBox="1"/>
          <p:nvPr/>
        </p:nvSpPr>
        <p:spPr>
          <a:xfrm>
            <a:off x="2727714" y="2820777"/>
            <a:ext cx="7628858" cy="991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Promedios</a:t>
            </a:r>
            <a:endParaRPr dirty="0"/>
          </a:p>
        </p:txBody>
      </p:sp>
      <p:sp>
        <p:nvSpPr>
          <p:cNvPr id="574" name="Headline goes here">
            <a:extLst>
              <a:ext uri="{FF2B5EF4-FFF2-40B4-BE49-F238E27FC236}">
                <a16:creationId xmlns:a16="http://schemas.microsoft.com/office/drawing/2014/main" id="{6CEB6003-C3C1-9DAD-FC65-1AB9602CAD65}"/>
              </a:ext>
            </a:extLst>
          </p:cNvPr>
          <p:cNvSpPr txBox="1"/>
          <p:nvPr/>
        </p:nvSpPr>
        <p:spPr>
          <a:xfrm>
            <a:off x="892286" y="1685634"/>
            <a:ext cx="101140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pic>
        <p:nvPicPr>
          <p:cNvPr id="5" name="Imagen 4">
            <a:extLst>
              <a:ext uri="{FF2B5EF4-FFF2-40B4-BE49-F238E27FC236}">
                <a16:creationId xmlns:a16="http://schemas.microsoft.com/office/drawing/2014/main" id="{CC02CF7D-07C5-CFFB-756F-611396430C03}"/>
              </a:ext>
            </a:extLst>
          </p:cNvPr>
          <p:cNvPicPr>
            <a:picLocks noChangeAspect="1"/>
          </p:cNvPicPr>
          <p:nvPr/>
        </p:nvPicPr>
        <p:blipFill>
          <a:blip r:embed="rId2"/>
          <a:stretch>
            <a:fillRect/>
          </a:stretch>
        </p:blipFill>
        <p:spPr>
          <a:xfrm>
            <a:off x="2484018" y="5619871"/>
            <a:ext cx="8116249" cy="3811280"/>
          </a:xfrm>
          <a:prstGeom prst="rect">
            <a:avLst/>
          </a:prstGeom>
        </p:spPr>
      </p:pic>
      <p:sp>
        <p:nvSpPr>
          <p:cNvPr id="6" name="07/30…">
            <a:extLst>
              <a:ext uri="{FF2B5EF4-FFF2-40B4-BE49-F238E27FC236}">
                <a16:creationId xmlns:a16="http://schemas.microsoft.com/office/drawing/2014/main" id="{9D17DA9B-8B4B-B54E-BED6-9D34E908A7A3}"/>
              </a:ext>
            </a:extLst>
          </p:cNvPr>
          <p:cNvSpPr txBox="1"/>
          <p:nvPr/>
        </p:nvSpPr>
        <p:spPr>
          <a:xfrm>
            <a:off x="14442740" y="2820777"/>
            <a:ext cx="9090213" cy="1052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La variable</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t>Debe ser categórica sin </a:t>
            </a:r>
            <a:r>
              <a:rPr lang="es-CO" sz="3600" b="1" dirty="0">
                <a:solidFill>
                  <a:srgbClr val="002060"/>
                </a:solidFill>
              </a:rPr>
              <a:t>tendencias fuertes</a:t>
            </a:r>
            <a:r>
              <a:rPr lang="es-CO" sz="3600" dirty="0">
                <a:solidFill>
                  <a:srgbClr val="002060"/>
                </a:solidFill>
              </a:rPr>
              <a:t> </a:t>
            </a:r>
            <a:r>
              <a:rPr lang="es-CO" sz="3600" dirty="0"/>
              <a:t>y contexto estable.</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dirty="0">
                <a:solidFill>
                  <a:srgbClr val="002060"/>
                </a:solidFill>
              </a:rPr>
              <a:t>En la información histórica</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Las observaciones expresadas en promedio a través del tiempo deben tener poca </a:t>
            </a:r>
            <a:r>
              <a:rPr lang="es-CO" sz="3600" b="1" dirty="0">
                <a:solidFill>
                  <a:srgbClr val="002060"/>
                </a:solidFill>
              </a:rPr>
              <a:t>dispersión</a:t>
            </a:r>
            <a:r>
              <a:rPr lang="es-CO" sz="3600" dirty="0">
                <a:solidFill>
                  <a:srgbClr val="000000"/>
                </a:solidFill>
              </a:rPr>
              <a:t> entre ellas</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i="0" dirty="0">
                <a:solidFill>
                  <a:srgbClr val="002060"/>
                </a:solidFill>
                <a:effectLst/>
              </a:rPr>
              <a:t>Recomendación</a:t>
            </a:r>
            <a:r>
              <a:rPr lang="es-CO" sz="3600" b="0" i="0" dirty="0">
                <a:solidFill>
                  <a:srgbClr val="000000"/>
                </a:solidFill>
                <a:effectLst/>
              </a:rPr>
              <a:t>: </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0" i="0" dirty="0">
                <a:solidFill>
                  <a:srgbClr val="000000"/>
                </a:solidFill>
                <a:effectLst/>
              </a:rPr>
              <a:t>si las observaciones las tiene en dos tiempos </a:t>
            </a:r>
            <a:r>
              <a:rPr lang="es-CO" sz="3600" b="0" i="1" dirty="0">
                <a:solidFill>
                  <a:srgbClr val="000000"/>
                </a:solidFill>
                <a:effectLst/>
              </a:rPr>
              <a:t>(por mes o por año) </a:t>
            </a:r>
            <a:r>
              <a:rPr lang="es-CO" sz="3600" b="0" i="0" dirty="0">
                <a:solidFill>
                  <a:srgbClr val="000000"/>
                </a:solidFill>
                <a:effectLst/>
              </a:rPr>
              <a:t>es preferible hacer el </a:t>
            </a:r>
            <a:r>
              <a:rPr lang="es-CO" sz="3600" b="1" i="0" dirty="0">
                <a:solidFill>
                  <a:srgbClr val="002060"/>
                </a:solidFill>
                <a:effectLst/>
              </a:rPr>
              <a:t>pronóstico</a:t>
            </a:r>
            <a:r>
              <a:rPr lang="es-CO" sz="3600" b="0" i="0" dirty="0">
                <a:solidFill>
                  <a:srgbClr val="000000"/>
                </a:solidFill>
                <a:effectLst/>
              </a:rPr>
              <a:t> por ambos lados, para disminuir el impacto de dispersión.</a:t>
            </a:r>
            <a:endParaRPr lang="es-CO" sz="3600" dirty="0">
              <a:solidFill>
                <a:srgbClr val="000000"/>
              </a:solidFill>
            </a:endParaRPr>
          </a:p>
        </p:txBody>
      </p:sp>
      <p:sp>
        <p:nvSpPr>
          <p:cNvPr id="9" name="Square">
            <a:extLst>
              <a:ext uri="{FF2B5EF4-FFF2-40B4-BE49-F238E27FC236}">
                <a16:creationId xmlns:a16="http://schemas.microsoft.com/office/drawing/2014/main" id="{C966DD4F-EF56-275B-DE27-D2B1311C4D76}"/>
              </a:ext>
            </a:extLst>
          </p:cNvPr>
          <p:cNvSpPr/>
          <p:nvPr/>
        </p:nvSpPr>
        <p:spPr>
          <a:xfrm>
            <a:off x="13197026" y="2820777"/>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B53CDF67-6ACF-FC86-F1FE-6E076A0A3BCF}"/>
              </a:ext>
            </a:extLst>
          </p:cNvPr>
          <p:cNvSpPr txBox="1"/>
          <p:nvPr/>
        </p:nvSpPr>
        <p:spPr>
          <a:xfrm>
            <a:off x="13326777" y="3059463"/>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sp>
        <p:nvSpPr>
          <p:cNvPr id="11" name="Square">
            <a:extLst>
              <a:ext uri="{FF2B5EF4-FFF2-40B4-BE49-F238E27FC236}">
                <a16:creationId xmlns:a16="http://schemas.microsoft.com/office/drawing/2014/main" id="{2AF2A6A9-9961-D7AF-CEDA-AB94ECFFACF5}"/>
              </a:ext>
            </a:extLst>
          </p:cNvPr>
          <p:cNvSpPr/>
          <p:nvPr/>
        </p:nvSpPr>
        <p:spPr>
          <a:xfrm>
            <a:off x="13197325" y="5593064"/>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Square">
            <a:extLst>
              <a:ext uri="{FF2B5EF4-FFF2-40B4-BE49-F238E27FC236}">
                <a16:creationId xmlns:a16="http://schemas.microsoft.com/office/drawing/2014/main" id="{C0A18E2A-549E-D044-ABA0-3F10F7526C59}"/>
              </a:ext>
            </a:extLst>
          </p:cNvPr>
          <p:cNvSpPr/>
          <p:nvPr/>
        </p:nvSpPr>
        <p:spPr>
          <a:xfrm>
            <a:off x="13197325" y="8867649"/>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02">
            <a:extLst>
              <a:ext uri="{FF2B5EF4-FFF2-40B4-BE49-F238E27FC236}">
                <a16:creationId xmlns:a16="http://schemas.microsoft.com/office/drawing/2014/main" id="{8B43085B-38F0-9984-6B6C-501C9EA9A4DE}"/>
              </a:ext>
            </a:extLst>
          </p:cNvPr>
          <p:cNvSpPr txBox="1"/>
          <p:nvPr/>
        </p:nvSpPr>
        <p:spPr>
          <a:xfrm>
            <a:off x="13349209" y="5782770"/>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sp>
        <p:nvSpPr>
          <p:cNvPr id="16" name="02">
            <a:extLst>
              <a:ext uri="{FF2B5EF4-FFF2-40B4-BE49-F238E27FC236}">
                <a16:creationId xmlns:a16="http://schemas.microsoft.com/office/drawing/2014/main" id="{0FE6749F-737D-B2BC-1AC0-F7787DDB15EF}"/>
              </a:ext>
            </a:extLst>
          </p:cNvPr>
          <p:cNvSpPr txBox="1"/>
          <p:nvPr/>
        </p:nvSpPr>
        <p:spPr>
          <a:xfrm>
            <a:off x="13372521" y="9130300"/>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3</a:t>
            </a:r>
            <a:endParaRPr sz="4400" dirty="0">
              <a:solidFill>
                <a:schemeClr val="bg1"/>
              </a:solidFill>
            </a:endParaRPr>
          </a:p>
        </p:txBody>
      </p:sp>
    </p:spTree>
    <p:extLst>
      <p:ext uri="{BB962C8B-B14F-4D97-AF65-F5344CB8AC3E}">
        <p14:creationId xmlns:p14="http://schemas.microsoft.com/office/powerpoint/2010/main" val="19796874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C20D3-EC8D-D95E-D78C-57BE3B7EA503}"/>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086BAA5F-311C-FDD6-3453-1F2CABF79911}"/>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559" name="Rectangle">
            <a:extLst>
              <a:ext uri="{FF2B5EF4-FFF2-40B4-BE49-F238E27FC236}">
                <a16:creationId xmlns:a16="http://schemas.microsoft.com/office/drawing/2014/main" id="{1A35D74B-34FA-3D1E-9AA9-5F973CBAA94F}"/>
              </a:ext>
            </a:extLst>
          </p:cNvPr>
          <p:cNvSpPr/>
          <p:nvPr/>
        </p:nvSpPr>
        <p:spPr>
          <a:xfrm>
            <a:off x="892286" y="2820777"/>
            <a:ext cx="11299714"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D9EA2B8C-AF9D-9E0A-A2FF-B690B27775CC}"/>
              </a:ext>
            </a:extLst>
          </p:cNvPr>
          <p:cNvSpPr txBox="1"/>
          <p:nvPr/>
        </p:nvSpPr>
        <p:spPr>
          <a:xfrm>
            <a:off x="2727714" y="2820777"/>
            <a:ext cx="7628858" cy="991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Regresión lineal</a:t>
            </a:r>
            <a:endParaRPr dirty="0"/>
          </a:p>
        </p:txBody>
      </p:sp>
      <p:sp>
        <p:nvSpPr>
          <p:cNvPr id="574" name="Headline goes here">
            <a:extLst>
              <a:ext uri="{FF2B5EF4-FFF2-40B4-BE49-F238E27FC236}">
                <a16:creationId xmlns:a16="http://schemas.microsoft.com/office/drawing/2014/main" id="{0F6D8CC7-351E-854C-9AF5-FD07DEBD579F}"/>
              </a:ext>
            </a:extLst>
          </p:cNvPr>
          <p:cNvSpPr txBox="1"/>
          <p:nvPr/>
        </p:nvSpPr>
        <p:spPr>
          <a:xfrm>
            <a:off x="892286" y="1685634"/>
            <a:ext cx="1011402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sp>
        <p:nvSpPr>
          <p:cNvPr id="6" name="07/30…">
            <a:extLst>
              <a:ext uri="{FF2B5EF4-FFF2-40B4-BE49-F238E27FC236}">
                <a16:creationId xmlns:a16="http://schemas.microsoft.com/office/drawing/2014/main" id="{C9505793-072C-C679-0793-DAAF72BFB3E0}"/>
              </a:ext>
            </a:extLst>
          </p:cNvPr>
          <p:cNvSpPr txBox="1"/>
          <p:nvPr/>
        </p:nvSpPr>
        <p:spPr>
          <a:xfrm>
            <a:off x="14442740" y="2675304"/>
            <a:ext cx="9684951" cy="10521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La variable</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T</a:t>
            </a:r>
            <a:r>
              <a:rPr lang="es-CO" sz="3600" b="0" i="0" dirty="0">
                <a:solidFill>
                  <a:srgbClr val="000000"/>
                </a:solidFill>
                <a:effectLst/>
              </a:rPr>
              <a:t>iene alguna </a:t>
            </a:r>
            <a:r>
              <a:rPr lang="es-CO" sz="3600" b="1" i="0" dirty="0">
                <a:solidFill>
                  <a:srgbClr val="002060"/>
                </a:solidFill>
                <a:effectLst/>
              </a:rPr>
              <a:t>tendencia</a:t>
            </a:r>
            <a:r>
              <a:rPr lang="es-CO" sz="3600" b="0" i="0" dirty="0">
                <a:solidFill>
                  <a:srgbClr val="000000"/>
                </a:solidFill>
                <a:effectLst/>
              </a:rPr>
              <a:t> </a:t>
            </a:r>
            <a:r>
              <a:rPr lang="es-CO" sz="3600" b="0" i="1" dirty="0">
                <a:solidFill>
                  <a:srgbClr val="000000"/>
                </a:solidFill>
                <a:effectLst/>
              </a:rPr>
              <a:t>(creciente, decreciente, lineal)</a:t>
            </a:r>
            <a:r>
              <a:rPr lang="es-CO" sz="3600" b="0" i="0" dirty="0">
                <a:solidFill>
                  <a:srgbClr val="000000"/>
                </a:solidFill>
                <a:effectLst/>
              </a:rPr>
              <a:t>, sin presentar </a:t>
            </a:r>
            <a:r>
              <a:rPr lang="es-CO" sz="3600" b="1" i="0" dirty="0">
                <a:solidFill>
                  <a:srgbClr val="002060"/>
                </a:solidFill>
                <a:effectLst/>
              </a:rPr>
              <a:t>comportamientos cíclicos </a:t>
            </a:r>
            <a:r>
              <a:rPr lang="es-CO" sz="3600" b="0" i="0" dirty="0">
                <a:solidFill>
                  <a:srgbClr val="000000"/>
                </a:solidFill>
                <a:effectLst/>
              </a:rPr>
              <a:t>o varios </a:t>
            </a:r>
            <a:r>
              <a:rPr lang="es-CO" sz="3600" b="1" i="0" dirty="0" err="1">
                <a:solidFill>
                  <a:srgbClr val="002060"/>
                </a:solidFill>
                <a:effectLst/>
              </a:rPr>
              <a:t>outliers</a:t>
            </a:r>
            <a:r>
              <a:rPr lang="es-CO" sz="3600" b="1" i="0" dirty="0">
                <a:solidFill>
                  <a:srgbClr val="002060"/>
                </a:solidFill>
                <a:effectLst/>
              </a:rPr>
              <a:t>.</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Se tiene </a:t>
            </a:r>
            <a:r>
              <a:rPr lang="es-CO" sz="3600" b="1" dirty="0">
                <a:solidFill>
                  <a:srgbClr val="002060"/>
                </a:solidFill>
              </a:rPr>
              <a:t>un intercepto</a:t>
            </a:r>
            <a:r>
              <a:rPr lang="es-CO" sz="3600" dirty="0">
                <a:solidFill>
                  <a:srgbClr val="000000"/>
                </a:solidFill>
              </a:rPr>
              <a:t> que va a suceder en el momento cambiando y una pendiente que se afecta por los </a:t>
            </a:r>
            <a:r>
              <a:rPr lang="es-CO" sz="3600" b="1" dirty="0">
                <a:solidFill>
                  <a:srgbClr val="002060"/>
                </a:solidFill>
              </a:rPr>
              <a:t>periodos de tiempo </a:t>
            </a:r>
            <a:r>
              <a:rPr lang="es-CO" sz="3600" dirty="0">
                <a:solidFill>
                  <a:srgbClr val="000000"/>
                </a:solidFill>
              </a:rPr>
              <a:t>pronosticados</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i="0" dirty="0">
                <a:solidFill>
                  <a:srgbClr val="002060"/>
                </a:solidFill>
                <a:effectLst/>
              </a:rPr>
              <a:t>Recomendación</a:t>
            </a:r>
            <a:r>
              <a:rPr lang="es-CO" sz="3600" b="0" i="0" dirty="0">
                <a:solidFill>
                  <a:srgbClr val="000000"/>
                </a:solidFill>
                <a:effectLst/>
              </a:rPr>
              <a:t>: </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0" i="0" dirty="0">
                <a:solidFill>
                  <a:srgbClr val="000000"/>
                </a:solidFill>
                <a:effectLst/>
              </a:rPr>
              <a:t>El </a:t>
            </a:r>
            <a:r>
              <a:rPr lang="es-CO" sz="3600" b="1" i="0" dirty="0">
                <a:solidFill>
                  <a:srgbClr val="002060"/>
                </a:solidFill>
                <a:effectLst/>
              </a:rPr>
              <a:t>indicador de error </a:t>
            </a:r>
            <a:r>
              <a:rPr lang="es-CO" sz="3600" b="1" i="1" dirty="0">
                <a:solidFill>
                  <a:srgbClr val="002060"/>
                </a:solidFill>
                <a:effectLst/>
              </a:rPr>
              <a:t>R2</a:t>
            </a:r>
            <a:r>
              <a:rPr lang="es-CO" sz="3600" b="1" i="0" dirty="0">
                <a:solidFill>
                  <a:srgbClr val="002060"/>
                </a:solidFill>
                <a:effectLst/>
              </a:rPr>
              <a:t> </a:t>
            </a:r>
            <a:r>
              <a:rPr lang="es-CO" sz="3600" b="0" i="0" dirty="0">
                <a:solidFill>
                  <a:srgbClr val="000000"/>
                </a:solidFill>
                <a:effectLst/>
              </a:rPr>
              <a:t>entra a decirnos que tan </a:t>
            </a:r>
            <a:r>
              <a:rPr lang="es-CO" sz="3600" b="1" i="0" dirty="0">
                <a:solidFill>
                  <a:srgbClr val="002060"/>
                </a:solidFill>
                <a:effectLst/>
              </a:rPr>
              <a:t>acertado sería el pronóstico</a:t>
            </a:r>
            <a:r>
              <a:rPr lang="es-CO" sz="3600" b="0" i="0" dirty="0">
                <a:solidFill>
                  <a:srgbClr val="000000"/>
                </a:solidFill>
                <a:effectLst/>
              </a:rPr>
              <a:t>, entre más cerca de </a:t>
            </a:r>
            <a:r>
              <a:rPr lang="es-CO" sz="3600" b="0" i="1" dirty="0">
                <a:solidFill>
                  <a:srgbClr val="000000"/>
                </a:solidFill>
                <a:effectLst/>
              </a:rPr>
              <a:t>1</a:t>
            </a:r>
            <a:r>
              <a:rPr lang="es-CO" sz="3600" b="0" i="0" dirty="0">
                <a:solidFill>
                  <a:srgbClr val="000000"/>
                </a:solidFill>
                <a:effectLst/>
              </a:rPr>
              <a:t> es más fiable, teniendo en cuenta la diferencia entre lo que debía suceder y lo que sucedió en las observaciones anteriores.</a:t>
            </a:r>
            <a:endParaRPr lang="es-CO" sz="3600" dirty="0">
              <a:solidFill>
                <a:srgbClr val="000000"/>
              </a:solidFill>
            </a:endParaRPr>
          </a:p>
        </p:txBody>
      </p:sp>
      <p:sp>
        <p:nvSpPr>
          <p:cNvPr id="9" name="Square">
            <a:extLst>
              <a:ext uri="{FF2B5EF4-FFF2-40B4-BE49-F238E27FC236}">
                <a16:creationId xmlns:a16="http://schemas.microsoft.com/office/drawing/2014/main" id="{0B1890E8-FAAB-7E14-6B9A-A2D11BCAF3E9}"/>
              </a:ext>
            </a:extLst>
          </p:cNvPr>
          <p:cNvSpPr/>
          <p:nvPr/>
        </p:nvSpPr>
        <p:spPr>
          <a:xfrm>
            <a:off x="13197026" y="2820777"/>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72E94C6A-53E0-16A1-F1E1-60CA003987A2}"/>
              </a:ext>
            </a:extLst>
          </p:cNvPr>
          <p:cNvSpPr txBox="1"/>
          <p:nvPr/>
        </p:nvSpPr>
        <p:spPr>
          <a:xfrm>
            <a:off x="13326777" y="3059463"/>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sp>
        <p:nvSpPr>
          <p:cNvPr id="11" name="Square">
            <a:extLst>
              <a:ext uri="{FF2B5EF4-FFF2-40B4-BE49-F238E27FC236}">
                <a16:creationId xmlns:a16="http://schemas.microsoft.com/office/drawing/2014/main" id="{BD2D16BC-2757-8899-B15B-F5F7A54C8621}"/>
              </a:ext>
            </a:extLst>
          </p:cNvPr>
          <p:cNvSpPr/>
          <p:nvPr/>
        </p:nvSpPr>
        <p:spPr>
          <a:xfrm>
            <a:off x="13197325" y="6216519"/>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Square">
            <a:extLst>
              <a:ext uri="{FF2B5EF4-FFF2-40B4-BE49-F238E27FC236}">
                <a16:creationId xmlns:a16="http://schemas.microsoft.com/office/drawing/2014/main" id="{2ABE5F96-7763-4E21-8F89-016C1446FC34}"/>
              </a:ext>
            </a:extLst>
          </p:cNvPr>
          <p:cNvSpPr/>
          <p:nvPr/>
        </p:nvSpPr>
        <p:spPr>
          <a:xfrm>
            <a:off x="13197325" y="9491104"/>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02">
            <a:extLst>
              <a:ext uri="{FF2B5EF4-FFF2-40B4-BE49-F238E27FC236}">
                <a16:creationId xmlns:a16="http://schemas.microsoft.com/office/drawing/2014/main" id="{F8AA8F6A-01F5-2F66-6B56-5FFDC7FF746A}"/>
              </a:ext>
            </a:extLst>
          </p:cNvPr>
          <p:cNvSpPr txBox="1"/>
          <p:nvPr/>
        </p:nvSpPr>
        <p:spPr>
          <a:xfrm>
            <a:off x="13349209" y="6406225"/>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sp>
        <p:nvSpPr>
          <p:cNvPr id="16" name="02">
            <a:extLst>
              <a:ext uri="{FF2B5EF4-FFF2-40B4-BE49-F238E27FC236}">
                <a16:creationId xmlns:a16="http://schemas.microsoft.com/office/drawing/2014/main" id="{2CAC3756-3EF3-6431-E83A-1B481015E080}"/>
              </a:ext>
            </a:extLst>
          </p:cNvPr>
          <p:cNvSpPr txBox="1"/>
          <p:nvPr/>
        </p:nvSpPr>
        <p:spPr>
          <a:xfrm>
            <a:off x="13372521" y="9753755"/>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3</a:t>
            </a:r>
            <a:endParaRPr sz="4400" dirty="0">
              <a:solidFill>
                <a:schemeClr val="bg1"/>
              </a:solidFill>
            </a:endParaRPr>
          </a:p>
        </p:txBody>
      </p:sp>
      <p:pic>
        <p:nvPicPr>
          <p:cNvPr id="7" name="Imagen 6">
            <a:extLst>
              <a:ext uri="{FF2B5EF4-FFF2-40B4-BE49-F238E27FC236}">
                <a16:creationId xmlns:a16="http://schemas.microsoft.com/office/drawing/2014/main" id="{0960D03F-10C8-2136-7F09-3F6737A6B4D5}"/>
              </a:ext>
            </a:extLst>
          </p:cNvPr>
          <p:cNvPicPr>
            <a:picLocks noChangeAspect="1"/>
          </p:cNvPicPr>
          <p:nvPr/>
        </p:nvPicPr>
        <p:blipFill rotWithShape="1">
          <a:blip r:embed="rId2"/>
          <a:srcRect r="29348"/>
          <a:stretch/>
        </p:blipFill>
        <p:spPr>
          <a:xfrm>
            <a:off x="892286" y="5361787"/>
            <a:ext cx="11299714" cy="4038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1117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C20D3-EC8D-D95E-D78C-57BE3B7EA503}"/>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086BAA5F-311C-FDD6-3453-1F2CABF79911}"/>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559" name="Rectangle">
            <a:extLst>
              <a:ext uri="{FF2B5EF4-FFF2-40B4-BE49-F238E27FC236}">
                <a16:creationId xmlns:a16="http://schemas.microsoft.com/office/drawing/2014/main" id="{1A35D74B-34FA-3D1E-9AA9-5F973CBAA94F}"/>
              </a:ext>
            </a:extLst>
          </p:cNvPr>
          <p:cNvSpPr/>
          <p:nvPr/>
        </p:nvSpPr>
        <p:spPr>
          <a:xfrm>
            <a:off x="892286" y="2820777"/>
            <a:ext cx="11299714"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D9EA2B8C-AF9D-9E0A-A2FF-B690B27775CC}"/>
              </a:ext>
            </a:extLst>
          </p:cNvPr>
          <p:cNvSpPr txBox="1"/>
          <p:nvPr/>
        </p:nvSpPr>
        <p:spPr>
          <a:xfrm>
            <a:off x="2727714" y="2820777"/>
            <a:ext cx="7628858" cy="991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Regresión cuadrática simple</a:t>
            </a:r>
            <a:endParaRPr dirty="0"/>
          </a:p>
        </p:txBody>
      </p:sp>
      <p:sp>
        <p:nvSpPr>
          <p:cNvPr id="574" name="Headline goes here">
            <a:extLst>
              <a:ext uri="{FF2B5EF4-FFF2-40B4-BE49-F238E27FC236}">
                <a16:creationId xmlns:a16="http://schemas.microsoft.com/office/drawing/2014/main" id="{0F6D8CC7-351E-854C-9AF5-FD07DEBD579F}"/>
              </a:ext>
            </a:extLst>
          </p:cNvPr>
          <p:cNvSpPr txBox="1"/>
          <p:nvPr/>
        </p:nvSpPr>
        <p:spPr>
          <a:xfrm>
            <a:off x="892286" y="1685634"/>
            <a:ext cx="101140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sp>
        <p:nvSpPr>
          <p:cNvPr id="6" name="07/30…">
            <a:extLst>
              <a:ext uri="{FF2B5EF4-FFF2-40B4-BE49-F238E27FC236}">
                <a16:creationId xmlns:a16="http://schemas.microsoft.com/office/drawing/2014/main" id="{C9505793-072C-C679-0793-DAAF72BFB3E0}"/>
              </a:ext>
            </a:extLst>
          </p:cNvPr>
          <p:cNvSpPr txBox="1"/>
          <p:nvPr/>
        </p:nvSpPr>
        <p:spPr>
          <a:xfrm>
            <a:off x="14442740" y="2675304"/>
            <a:ext cx="9684951" cy="1052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La variable</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Tiene alguna tendencia </a:t>
            </a:r>
            <a:r>
              <a:rPr lang="es-CO" sz="3600" b="1" dirty="0">
                <a:solidFill>
                  <a:srgbClr val="002060"/>
                </a:solidFill>
              </a:rPr>
              <a:t>(creciente, decreciente), </a:t>
            </a:r>
            <a:r>
              <a:rPr lang="es-CO" sz="3600" dirty="0">
                <a:solidFill>
                  <a:srgbClr val="000000"/>
                </a:solidFill>
              </a:rPr>
              <a:t>pero sus crecimientos son más fuertes y toman una forma más parabólica.</a:t>
            </a:r>
            <a:endParaRPr lang="es-CO" sz="3600" b="1" i="0" dirty="0">
              <a:solidFill>
                <a:srgbClr val="002060"/>
              </a:solidFill>
              <a:effectLst/>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Es una </a:t>
            </a:r>
            <a:r>
              <a:rPr lang="es-CO" sz="3600" b="1" dirty="0">
                <a:solidFill>
                  <a:srgbClr val="002060"/>
                </a:solidFill>
              </a:rPr>
              <a:t>regresión de grado 2 donde</a:t>
            </a:r>
            <a:r>
              <a:rPr lang="es-CO" sz="3600" dirty="0">
                <a:solidFill>
                  <a:srgbClr val="000000"/>
                </a:solidFill>
              </a:rPr>
              <a:t> se tiene varios parámetros asociados, pero que solo depende del cambio en el tiempo.</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i="0" dirty="0">
                <a:solidFill>
                  <a:srgbClr val="002060"/>
                </a:solidFill>
                <a:effectLst/>
              </a:rPr>
              <a:t>Recomendación</a:t>
            </a:r>
            <a:r>
              <a:rPr lang="es-CO" sz="3600" b="0" i="0" dirty="0">
                <a:solidFill>
                  <a:srgbClr val="000000"/>
                </a:solidFill>
                <a:effectLst/>
              </a:rPr>
              <a:t>: </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0" i="0" dirty="0">
                <a:solidFill>
                  <a:srgbClr val="000000"/>
                </a:solidFill>
                <a:effectLst/>
              </a:rPr>
              <a:t>El </a:t>
            </a:r>
            <a:r>
              <a:rPr lang="es-CO" sz="3600" b="1" i="0" dirty="0">
                <a:solidFill>
                  <a:srgbClr val="002060"/>
                </a:solidFill>
                <a:effectLst/>
              </a:rPr>
              <a:t>indicador de error </a:t>
            </a:r>
            <a:r>
              <a:rPr lang="es-CO" sz="3600" b="1" i="1" dirty="0">
                <a:solidFill>
                  <a:srgbClr val="002060"/>
                </a:solidFill>
                <a:effectLst/>
              </a:rPr>
              <a:t>R2</a:t>
            </a:r>
            <a:r>
              <a:rPr lang="es-CO" sz="3600" b="1" i="0" dirty="0">
                <a:solidFill>
                  <a:srgbClr val="002060"/>
                </a:solidFill>
                <a:effectLst/>
              </a:rPr>
              <a:t> </a:t>
            </a:r>
            <a:r>
              <a:rPr lang="es-CO" sz="3600" b="0" i="0" dirty="0">
                <a:solidFill>
                  <a:srgbClr val="000000"/>
                </a:solidFill>
                <a:effectLst/>
              </a:rPr>
              <a:t>entra a decirnos que tan acertado sería el pronóstico, entre </a:t>
            </a:r>
            <a:r>
              <a:rPr lang="es-CO" sz="3600" b="1" i="0" dirty="0">
                <a:solidFill>
                  <a:srgbClr val="002060"/>
                </a:solidFill>
                <a:effectLst/>
              </a:rPr>
              <a:t>más cerca de 1 </a:t>
            </a:r>
            <a:r>
              <a:rPr lang="es-CO" sz="3600" b="0" i="0" dirty="0">
                <a:solidFill>
                  <a:srgbClr val="000000"/>
                </a:solidFill>
                <a:effectLst/>
              </a:rPr>
              <a:t>mejor, y tiene en cuenta la diferencia entre lo que debía suceder y lo que sucedió en las observaciones anteriores.</a:t>
            </a:r>
            <a:endParaRPr lang="es-CO" sz="3600" dirty="0">
              <a:solidFill>
                <a:srgbClr val="000000"/>
              </a:solidFill>
            </a:endParaRPr>
          </a:p>
        </p:txBody>
      </p:sp>
      <p:sp>
        <p:nvSpPr>
          <p:cNvPr id="9" name="Square">
            <a:extLst>
              <a:ext uri="{FF2B5EF4-FFF2-40B4-BE49-F238E27FC236}">
                <a16:creationId xmlns:a16="http://schemas.microsoft.com/office/drawing/2014/main" id="{0B1890E8-FAAB-7E14-6B9A-A2D11BCAF3E9}"/>
              </a:ext>
            </a:extLst>
          </p:cNvPr>
          <p:cNvSpPr/>
          <p:nvPr/>
        </p:nvSpPr>
        <p:spPr>
          <a:xfrm>
            <a:off x="13197026" y="2820777"/>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72E94C6A-53E0-16A1-F1E1-60CA003987A2}"/>
              </a:ext>
            </a:extLst>
          </p:cNvPr>
          <p:cNvSpPr txBox="1"/>
          <p:nvPr/>
        </p:nvSpPr>
        <p:spPr>
          <a:xfrm>
            <a:off x="13326777" y="3059463"/>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sp>
        <p:nvSpPr>
          <p:cNvPr id="11" name="Square">
            <a:extLst>
              <a:ext uri="{FF2B5EF4-FFF2-40B4-BE49-F238E27FC236}">
                <a16:creationId xmlns:a16="http://schemas.microsoft.com/office/drawing/2014/main" id="{BD2D16BC-2757-8899-B15B-F5F7A54C8621}"/>
              </a:ext>
            </a:extLst>
          </p:cNvPr>
          <p:cNvSpPr/>
          <p:nvPr/>
        </p:nvSpPr>
        <p:spPr>
          <a:xfrm>
            <a:off x="13197325" y="6216519"/>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Square">
            <a:extLst>
              <a:ext uri="{FF2B5EF4-FFF2-40B4-BE49-F238E27FC236}">
                <a16:creationId xmlns:a16="http://schemas.microsoft.com/office/drawing/2014/main" id="{2ABE5F96-7763-4E21-8F89-016C1446FC34}"/>
              </a:ext>
            </a:extLst>
          </p:cNvPr>
          <p:cNvSpPr/>
          <p:nvPr/>
        </p:nvSpPr>
        <p:spPr>
          <a:xfrm>
            <a:off x="13197325" y="9491104"/>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02">
            <a:extLst>
              <a:ext uri="{FF2B5EF4-FFF2-40B4-BE49-F238E27FC236}">
                <a16:creationId xmlns:a16="http://schemas.microsoft.com/office/drawing/2014/main" id="{F8AA8F6A-01F5-2F66-6B56-5FFDC7FF746A}"/>
              </a:ext>
            </a:extLst>
          </p:cNvPr>
          <p:cNvSpPr txBox="1"/>
          <p:nvPr/>
        </p:nvSpPr>
        <p:spPr>
          <a:xfrm>
            <a:off x="13349209" y="6406225"/>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sp>
        <p:nvSpPr>
          <p:cNvPr id="16" name="02">
            <a:extLst>
              <a:ext uri="{FF2B5EF4-FFF2-40B4-BE49-F238E27FC236}">
                <a16:creationId xmlns:a16="http://schemas.microsoft.com/office/drawing/2014/main" id="{2CAC3756-3EF3-6431-E83A-1B481015E080}"/>
              </a:ext>
            </a:extLst>
          </p:cNvPr>
          <p:cNvSpPr txBox="1"/>
          <p:nvPr/>
        </p:nvSpPr>
        <p:spPr>
          <a:xfrm>
            <a:off x="13372521" y="9753755"/>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3</a:t>
            </a:r>
            <a:endParaRPr sz="4400" dirty="0">
              <a:solidFill>
                <a:schemeClr val="bg1"/>
              </a:solidFill>
            </a:endParaRPr>
          </a:p>
        </p:txBody>
      </p:sp>
      <p:pic>
        <p:nvPicPr>
          <p:cNvPr id="3" name="Imagen 2">
            <a:extLst>
              <a:ext uri="{FF2B5EF4-FFF2-40B4-BE49-F238E27FC236}">
                <a16:creationId xmlns:a16="http://schemas.microsoft.com/office/drawing/2014/main" id="{2FD0D73E-C60F-F4F7-C8C4-C51D2A1D1C5B}"/>
              </a:ext>
            </a:extLst>
          </p:cNvPr>
          <p:cNvPicPr>
            <a:picLocks noChangeAspect="1"/>
          </p:cNvPicPr>
          <p:nvPr/>
        </p:nvPicPr>
        <p:blipFill>
          <a:blip r:embed="rId2"/>
          <a:stretch>
            <a:fillRect/>
          </a:stretch>
        </p:blipFill>
        <p:spPr>
          <a:xfrm>
            <a:off x="1107609" y="5062303"/>
            <a:ext cx="10927513" cy="5293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99268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C20D3-EC8D-D95E-D78C-57BE3B7EA503}"/>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086BAA5F-311C-FDD6-3453-1F2CABF79911}"/>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559" name="Rectangle">
            <a:extLst>
              <a:ext uri="{FF2B5EF4-FFF2-40B4-BE49-F238E27FC236}">
                <a16:creationId xmlns:a16="http://schemas.microsoft.com/office/drawing/2014/main" id="{1A35D74B-34FA-3D1E-9AA9-5F973CBAA94F}"/>
              </a:ext>
            </a:extLst>
          </p:cNvPr>
          <p:cNvSpPr/>
          <p:nvPr/>
        </p:nvSpPr>
        <p:spPr>
          <a:xfrm>
            <a:off x="892286" y="2820777"/>
            <a:ext cx="11299714"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D9EA2B8C-AF9D-9E0A-A2FF-B690B27775CC}"/>
              </a:ext>
            </a:extLst>
          </p:cNvPr>
          <p:cNvSpPr txBox="1"/>
          <p:nvPr/>
        </p:nvSpPr>
        <p:spPr>
          <a:xfrm>
            <a:off x="2727714" y="2820777"/>
            <a:ext cx="7628858" cy="991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Regresión exponencial</a:t>
            </a:r>
            <a:endParaRPr dirty="0"/>
          </a:p>
        </p:txBody>
      </p:sp>
      <p:sp>
        <p:nvSpPr>
          <p:cNvPr id="574" name="Headline goes here">
            <a:extLst>
              <a:ext uri="{FF2B5EF4-FFF2-40B4-BE49-F238E27FC236}">
                <a16:creationId xmlns:a16="http://schemas.microsoft.com/office/drawing/2014/main" id="{0F6D8CC7-351E-854C-9AF5-FD07DEBD579F}"/>
              </a:ext>
            </a:extLst>
          </p:cNvPr>
          <p:cNvSpPr txBox="1"/>
          <p:nvPr/>
        </p:nvSpPr>
        <p:spPr>
          <a:xfrm>
            <a:off x="892286" y="1685634"/>
            <a:ext cx="1011402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sp>
        <p:nvSpPr>
          <p:cNvPr id="6" name="07/30…">
            <a:extLst>
              <a:ext uri="{FF2B5EF4-FFF2-40B4-BE49-F238E27FC236}">
                <a16:creationId xmlns:a16="http://schemas.microsoft.com/office/drawing/2014/main" id="{C9505793-072C-C679-0793-DAAF72BFB3E0}"/>
              </a:ext>
            </a:extLst>
          </p:cNvPr>
          <p:cNvSpPr txBox="1"/>
          <p:nvPr/>
        </p:nvSpPr>
        <p:spPr>
          <a:xfrm>
            <a:off x="14442740" y="2675304"/>
            <a:ext cx="9684951" cy="10521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La variable</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Tiene alguna tendencia </a:t>
            </a:r>
            <a:r>
              <a:rPr lang="es-CO" sz="3600" b="1" dirty="0">
                <a:solidFill>
                  <a:srgbClr val="002060"/>
                </a:solidFill>
              </a:rPr>
              <a:t>(creciente, decreciente), </a:t>
            </a:r>
            <a:r>
              <a:rPr lang="es-CO" sz="3600" dirty="0">
                <a:solidFill>
                  <a:srgbClr val="000000"/>
                </a:solidFill>
              </a:rPr>
              <a:t>exponencial.</a:t>
            </a:r>
            <a:endParaRPr lang="es-CO" sz="3600" b="1" i="0" dirty="0">
              <a:solidFill>
                <a:srgbClr val="002060"/>
              </a:solidFill>
              <a:effectLst/>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Es una regresión donde </a:t>
            </a:r>
            <a:r>
              <a:rPr lang="es-CO" sz="3600" b="1" dirty="0">
                <a:solidFill>
                  <a:srgbClr val="002060"/>
                </a:solidFill>
              </a:rPr>
              <a:t>el cambio en X</a:t>
            </a:r>
            <a:r>
              <a:rPr lang="es-CO" sz="3600" dirty="0">
                <a:solidFill>
                  <a:srgbClr val="000000"/>
                </a:solidFill>
              </a:rPr>
              <a:t> va en el exponente de una base e (Euler).</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i="0" dirty="0">
                <a:solidFill>
                  <a:srgbClr val="002060"/>
                </a:solidFill>
                <a:effectLst/>
              </a:rPr>
              <a:t>Recomendación</a:t>
            </a:r>
            <a:r>
              <a:rPr lang="es-CO" sz="3600" b="0" i="0" dirty="0">
                <a:solidFill>
                  <a:srgbClr val="000000"/>
                </a:solidFill>
                <a:effectLst/>
              </a:rPr>
              <a:t>: </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0" i="0" dirty="0">
                <a:solidFill>
                  <a:srgbClr val="000000"/>
                </a:solidFill>
                <a:effectLst/>
              </a:rPr>
              <a:t>El </a:t>
            </a:r>
            <a:r>
              <a:rPr lang="es-CO" sz="3600" b="1" i="0" dirty="0">
                <a:solidFill>
                  <a:srgbClr val="002060"/>
                </a:solidFill>
                <a:effectLst/>
              </a:rPr>
              <a:t>indicador de error </a:t>
            </a:r>
            <a:r>
              <a:rPr lang="es-CO" sz="3600" b="1" i="1" dirty="0">
                <a:solidFill>
                  <a:srgbClr val="002060"/>
                </a:solidFill>
                <a:effectLst/>
              </a:rPr>
              <a:t>R2</a:t>
            </a:r>
            <a:r>
              <a:rPr lang="es-CO" sz="3600" b="1" i="0" dirty="0">
                <a:solidFill>
                  <a:srgbClr val="002060"/>
                </a:solidFill>
                <a:effectLst/>
              </a:rPr>
              <a:t> </a:t>
            </a:r>
            <a:r>
              <a:rPr lang="es-CO" sz="3600" b="0" i="0" dirty="0">
                <a:solidFill>
                  <a:srgbClr val="000000"/>
                </a:solidFill>
                <a:effectLst/>
              </a:rPr>
              <a:t>entra a decirnos que tan acertado sería el pronóstico, entre más cerca de 1 mejor, y tiene en cuenta la diferencia entre lo que debía suceder y lo que sucedió en las observaciones anteriores.</a:t>
            </a:r>
            <a:endParaRPr lang="es-CO" sz="3600" dirty="0">
              <a:solidFill>
                <a:srgbClr val="000000"/>
              </a:solidFill>
            </a:endParaRPr>
          </a:p>
        </p:txBody>
      </p:sp>
      <p:sp>
        <p:nvSpPr>
          <p:cNvPr id="9" name="Square">
            <a:extLst>
              <a:ext uri="{FF2B5EF4-FFF2-40B4-BE49-F238E27FC236}">
                <a16:creationId xmlns:a16="http://schemas.microsoft.com/office/drawing/2014/main" id="{0B1890E8-FAAB-7E14-6B9A-A2D11BCAF3E9}"/>
              </a:ext>
            </a:extLst>
          </p:cNvPr>
          <p:cNvSpPr/>
          <p:nvPr/>
        </p:nvSpPr>
        <p:spPr>
          <a:xfrm>
            <a:off x="13197026" y="2820777"/>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72E94C6A-53E0-16A1-F1E1-60CA003987A2}"/>
              </a:ext>
            </a:extLst>
          </p:cNvPr>
          <p:cNvSpPr txBox="1"/>
          <p:nvPr/>
        </p:nvSpPr>
        <p:spPr>
          <a:xfrm>
            <a:off x="13326777" y="3059463"/>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sp>
        <p:nvSpPr>
          <p:cNvPr id="11" name="Square">
            <a:extLst>
              <a:ext uri="{FF2B5EF4-FFF2-40B4-BE49-F238E27FC236}">
                <a16:creationId xmlns:a16="http://schemas.microsoft.com/office/drawing/2014/main" id="{BD2D16BC-2757-8899-B15B-F5F7A54C8621}"/>
              </a:ext>
            </a:extLst>
          </p:cNvPr>
          <p:cNvSpPr/>
          <p:nvPr/>
        </p:nvSpPr>
        <p:spPr>
          <a:xfrm>
            <a:off x="13197325" y="6216519"/>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Square">
            <a:extLst>
              <a:ext uri="{FF2B5EF4-FFF2-40B4-BE49-F238E27FC236}">
                <a16:creationId xmlns:a16="http://schemas.microsoft.com/office/drawing/2014/main" id="{2ABE5F96-7763-4E21-8F89-016C1446FC34}"/>
              </a:ext>
            </a:extLst>
          </p:cNvPr>
          <p:cNvSpPr/>
          <p:nvPr/>
        </p:nvSpPr>
        <p:spPr>
          <a:xfrm>
            <a:off x="13197325" y="9491104"/>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02">
            <a:extLst>
              <a:ext uri="{FF2B5EF4-FFF2-40B4-BE49-F238E27FC236}">
                <a16:creationId xmlns:a16="http://schemas.microsoft.com/office/drawing/2014/main" id="{F8AA8F6A-01F5-2F66-6B56-5FFDC7FF746A}"/>
              </a:ext>
            </a:extLst>
          </p:cNvPr>
          <p:cNvSpPr txBox="1"/>
          <p:nvPr/>
        </p:nvSpPr>
        <p:spPr>
          <a:xfrm>
            <a:off x="13349209" y="6406225"/>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sp>
        <p:nvSpPr>
          <p:cNvPr id="16" name="02">
            <a:extLst>
              <a:ext uri="{FF2B5EF4-FFF2-40B4-BE49-F238E27FC236}">
                <a16:creationId xmlns:a16="http://schemas.microsoft.com/office/drawing/2014/main" id="{2CAC3756-3EF3-6431-E83A-1B481015E080}"/>
              </a:ext>
            </a:extLst>
          </p:cNvPr>
          <p:cNvSpPr txBox="1"/>
          <p:nvPr/>
        </p:nvSpPr>
        <p:spPr>
          <a:xfrm>
            <a:off x="13372521" y="9753755"/>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3</a:t>
            </a:r>
            <a:endParaRPr sz="4400" dirty="0">
              <a:solidFill>
                <a:schemeClr val="bg1"/>
              </a:solidFill>
            </a:endParaRPr>
          </a:p>
        </p:txBody>
      </p:sp>
      <p:pic>
        <p:nvPicPr>
          <p:cNvPr id="4" name="Imagen 3">
            <a:extLst>
              <a:ext uri="{FF2B5EF4-FFF2-40B4-BE49-F238E27FC236}">
                <a16:creationId xmlns:a16="http://schemas.microsoft.com/office/drawing/2014/main" id="{85753B08-E936-0075-09F8-2ACEF15062CB}"/>
              </a:ext>
            </a:extLst>
          </p:cNvPr>
          <p:cNvPicPr>
            <a:picLocks noChangeAspect="1"/>
          </p:cNvPicPr>
          <p:nvPr/>
        </p:nvPicPr>
        <p:blipFill>
          <a:blip r:embed="rId2"/>
          <a:stretch>
            <a:fillRect/>
          </a:stretch>
        </p:blipFill>
        <p:spPr>
          <a:xfrm>
            <a:off x="1600677" y="4824781"/>
            <a:ext cx="10012188" cy="5377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0146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C20D3-EC8D-D95E-D78C-57BE3B7EA503}"/>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086BAA5F-311C-FDD6-3453-1F2CABF79911}"/>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559" name="Rectangle">
            <a:extLst>
              <a:ext uri="{FF2B5EF4-FFF2-40B4-BE49-F238E27FC236}">
                <a16:creationId xmlns:a16="http://schemas.microsoft.com/office/drawing/2014/main" id="{1A35D74B-34FA-3D1E-9AA9-5F973CBAA94F}"/>
              </a:ext>
            </a:extLst>
          </p:cNvPr>
          <p:cNvSpPr/>
          <p:nvPr/>
        </p:nvSpPr>
        <p:spPr>
          <a:xfrm>
            <a:off x="892286" y="2820777"/>
            <a:ext cx="11299714"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D9EA2B8C-AF9D-9E0A-A2FF-B690B27775CC}"/>
              </a:ext>
            </a:extLst>
          </p:cNvPr>
          <p:cNvSpPr txBox="1"/>
          <p:nvPr/>
        </p:nvSpPr>
        <p:spPr>
          <a:xfrm>
            <a:off x="2727714" y="2820777"/>
            <a:ext cx="7628858" cy="991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Series de tiempo</a:t>
            </a:r>
            <a:endParaRPr dirty="0"/>
          </a:p>
        </p:txBody>
      </p:sp>
      <p:sp>
        <p:nvSpPr>
          <p:cNvPr id="574" name="Headline goes here">
            <a:extLst>
              <a:ext uri="{FF2B5EF4-FFF2-40B4-BE49-F238E27FC236}">
                <a16:creationId xmlns:a16="http://schemas.microsoft.com/office/drawing/2014/main" id="{0F6D8CC7-351E-854C-9AF5-FD07DEBD579F}"/>
              </a:ext>
            </a:extLst>
          </p:cNvPr>
          <p:cNvSpPr txBox="1"/>
          <p:nvPr/>
        </p:nvSpPr>
        <p:spPr>
          <a:xfrm>
            <a:off x="892286" y="1685634"/>
            <a:ext cx="101140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sp>
        <p:nvSpPr>
          <p:cNvPr id="6" name="07/30…">
            <a:extLst>
              <a:ext uri="{FF2B5EF4-FFF2-40B4-BE49-F238E27FC236}">
                <a16:creationId xmlns:a16="http://schemas.microsoft.com/office/drawing/2014/main" id="{C9505793-072C-C679-0793-DAAF72BFB3E0}"/>
              </a:ext>
            </a:extLst>
          </p:cNvPr>
          <p:cNvSpPr txBox="1"/>
          <p:nvPr/>
        </p:nvSpPr>
        <p:spPr>
          <a:xfrm>
            <a:off x="14442740" y="2675304"/>
            <a:ext cx="9684951" cy="1052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Pronóstico basado en el comportamiento </a:t>
            </a:r>
            <a:r>
              <a:rPr lang="es-CO" sz="3600" b="1" dirty="0">
                <a:solidFill>
                  <a:srgbClr val="002060"/>
                </a:solidFill>
              </a:rPr>
              <a:t>a través del tiempo </a:t>
            </a:r>
            <a:r>
              <a:rPr lang="es-CO" sz="3600" dirty="0">
                <a:solidFill>
                  <a:srgbClr val="000000"/>
                </a:solidFill>
              </a:rPr>
              <a:t>y siguiendo la tendencia, teniendo mayores componentes:</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dirty="0">
                <a:solidFill>
                  <a:srgbClr val="002060"/>
                </a:solidFill>
              </a:rPr>
              <a:t>Irregular: </a:t>
            </a:r>
            <a:r>
              <a:rPr lang="es-CO" sz="3600" dirty="0">
                <a:solidFill>
                  <a:srgbClr val="000000"/>
                </a:solidFill>
              </a:rPr>
              <a:t>muy corto plazo</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dirty="0">
                <a:solidFill>
                  <a:srgbClr val="002060"/>
                </a:solidFill>
              </a:rPr>
              <a:t>Estacional:</a:t>
            </a:r>
            <a:r>
              <a:rPr lang="es-CO" sz="3600" dirty="0">
                <a:solidFill>
                  <a:srgbClr val="000000"/>
                </a:solidFill>
              </a:rPr>
              <a:t> corto plazo</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dirty="0">
                <a:solidFill>
                  <a:srgbClr val="002060"/>
                </a:solidFill>
              </a:rPr>
              <a:t>Cíclico</a:t>
            </a:r>
            <a:r>
              <a:rPr lang="es-CO" sz="3600" dirty="0">
                <a:solidFill>
                  <a:srgbClr val="000000"/>
                </a:solidFill>
              </a:rPr>
              <a:t>: largo plazo</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dirty="0">
                <a:solidFill>
                  <a:srgbClr val="002060"/>
                </a:solidFill>
              </a:rPr>
              <a:t>Tendencia: </a:t>
            </a:r>
            <a:r>
              <a:rPr lang="es-CO" sz="3600" dirty="0">
                <a:solidFill>
                  <a:srgbClr val="000000"/>
                </a:solidFill>
              </a:rPr>
              <a:t>muy largo plazo</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i="0" dirty="0">
                <a:solidFill>
                  <a:srgbClr val="002060"/>
                </a:solidFill>
                <a:effectLst/>
              </a:rPr>
              <a:t>Recomendación</a:t>
            </a:r>
            <a:r>
              <a:rPr lang="es-CO" sz="3600" b="0" i="0" dirty="0">
                <a:solidFill>
                  <a:srgbClr val="000000"/>
                </a:solidFill>
                <a:effectLst/>
              </a:rPr>
              <a:t>: </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b="0" i="0" dirty="0">
              <a:solidFill>
                <a:srgbClr val="000000"/>
              </a:solidFill>
              <a:effectLst/>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0" i="0" dirty="0">
                <a:solidFill>
                  <a:srgbClr val="000000"/>
                </a:solidFill>
                <a:effectLst/>
              </a:rPr>
              <a:t>Cada serie de tiempo </a:t>
            </a:r>
            <a:r>
              <a:rPr lang="es-CO" sz="3600" b="1" i="0" dirty="0">
                <a:solidFill>
                  <a:srgbClr val="002060"/>
                </a:solidFill>
                <a:effectLst/>
              </a:rPr>
              <a:t>se comporta diferente </a:t>
            </a:r>
            <a:r>
              <a:rPr lang="es-CO" sz="3600" b="0" i="0" dirty="0">
                <a:solidFill>
                  <a:srgbClr val="000000"/>
                </a:solidFill>
                <a:effectLst/>
              </a:rPr>
              <a:t>y debe considerar diferentes formas de abordarlo, por ejemplo, en </a:t>
            </a:r>
            <a:r>
              <a:rPr lang="es-CO" sz="3600" b="1" i="0" dirty="0">
                <a:solidFill>
                  <a:srgbClr val="002060"/>
                </a:solidFill>
                <a:effectLst/>
              </a:rPr>
              <a:t>cíclico</a:t>
            </a:r>
            <a:r>
              <a:rPr lang="es-CO" sz="3600" b="0" i="0" dirty="0">
                <a:solidFill>
                  <a:srgbClr val="000000"/>
                </a:solidFill>
                <a:effectLst/>
              </a:rPr>
              <a:t> se usan medias móviles, en </a:t>
            </a:r>
            <a:r>
              <a:rPr lang="es-CO" sz="3600" b="1" i="0" dirty="0">
                <a:solidFill>
                  <a:srgbClr val="002060"/>
                </a:solidFill>
                <a:effectLst/>
              </a:rPr>
              <a:t>estacional </a:t>
            </a:r>
            <a:r>
              <a:rPr lang="es-CO" sz="3600" b="0" i="0" dirty="0">
                <a:solidFill>
                  <a:srgbClr val="000000"/>
                </a:solidFill>
                <a:effectLst/>
              </a:rPr>
              <a:t>los índices y modelos lineales y </a:t>
            </a:r>
            <a:r>
              <a:rPr lang="es-CO" sz="3600" b="1" i="0" dirty="0">
                <a:solidFill>
                  <a:srgbClr val="002060"/>
                </a:solidFill>
                <a:effectLst/>
              </a:rPr>
              <a:t>en corto plazo,</a:t>
            </a:r>
            <a:r>
              <a:rPr lang="es-CO" sz="3600" b="0" i="0" dirty="0">
                <a:solidFill>
                  <a:srgbClr val="000000"/>
                </a:solidFill>
                <a:effectLst/>
              </a:rPr>
              <a:t> modelo multiplicativo</a:t>
            </a:r>
            <a:endParaRPr lang="es-CO" sz="3600" dirty="0">
              <a:solidFill>
                <a:srgbClr val="000000"/>
              </a:solidFill>
            </a:endParaRPr>
          </a:p>
        </p:txBody>
      </p:sp>
      <p:sp>
        <p:nvSpPr>
          <p:cNvPr id="9" name="Square">
            <a:extLst>
              <a:ext uri="{FF2B5EF4-FFF2-40B4-BE49-F238E27FC236}">
                <a16:creationId xmlns:a16="http://schemas.microsoft.com/office/drawing/2014/main" id="{0B1890E8-FAAB-7E14-6B9A-A2D11BCAF3E9}"/>
              </a:ext>
            </a:extLst>
          </p:cNvPr>
          <p:cNvSpPr/>
          <p:nvPr/>
        </p:nvSpPr>
        <p:spPr>
          <a:xfrm>
            <a:off x="13197026" y="2820777"/>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72E94C6A-53E0-16A1-F1E1-60CA003987A2}"/>
              </a:ext>
            </a:extLst>
          </p:cNvPr>
          <p:cNvSpPr txBox="1"/>
          <p:nvPr/>
        </p:nvSpPr>
        <p:spPr>
          <a:xfrm>
            <a:off x="13326777" y="3059463"/>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sp>
        <p:nvSpPr>
          <p:cNvPr id="12" name="Square">
            <a:extLst>
              <a:ext uri="{FF2B5EF4-FFF2-40B4-BE49-F238E27FC236}">
                <a16:creationId xmlns:a16="http://schemas.microsoft.com/office/drawing/2014/main" id="{2ABE5F96-7763-4E21-8F89-016C1446FC34}"/>
              </a:ext>
            </a:extLst>
          </p:cNvPr>
          <p:cNvSpPr/>
          <p:nvPr/>
        </p:nvSpPr>
        <p:spPr>
          <a:xfrm>
            <a:off x="13197325" y="9491104"/>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 name="02">
            <a:extLst>
              <a:ext uri="{FF2B5EF4-FFF2-40B4-BE49-F238E27FC236}">
                <a16:creationId xmlns:a16="http://schemas.microsoft.com/office/drawing/2014/main" id="{2CAC3756-3EF3-6431-E83A-1B481015E080}"/>
              </a:ext>
            </a:extLst>
          </p:cNvPr>
          <p:cNvSpPr txBox="1"/>
          <p:nvPr/>
        </p:nvSpPr>
        <p:spPr>
          <a:xfrm>
            <a:off x="13372521" y="9753755"/>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pic>
        <p:nvPicPr>
          <p:cNvPr id="3" name="Imagen 2">
            <a:extLst>
              <a:ext uri="{FF2B5EF4-FFF2-40B4-BE49-F238E27FC236}">
                <a16:creationId xmlns:a16="http://schemas.microsoft.com/office/drawing/2014/main" id="{C3FF49F5-AE13-03B7-1BA6-5483DFC4F66A}"/>
              </a:ext>
            </a:extLst>
          </p:cNvPr>
          <p:cNvPicPr>
            <a:picLocks noChangeAspect="1"/>
          </p:cNvPicPr>
          <p:nvPr/>
        </p:nvPicPr>
        <p:blipFill>
          <a:blip r:embed="rId2"/>
          <a:stretch>
            <a:fillRect/>
          </a:stretch>
        </p:blipFill>
        <p:spPr>
          <a:xfrm>
            <a:off x="1128753" y="5859701"/>
            <a:ext cx="10943202" cy="4206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98060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C20D3-EC8D-D95E-D78C-57BE3B7EA503}"/>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086BAA5F-311C-FDD6-3453-1F2CABF79911}"/>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559" name="Rectangle">
            <a:extLst>
              <a:ext uri="{FF2B5EF4-FFF2-40B4-BE49-F238E27FC236}">
                <a16:creationId xmlns:a16="http://schemas.microsoft.com/office/drawing/2014/main" id="{1A35D74B-34FA-3D1E-9AA9-5F973CBAA94F}"/>
              </a:ext>
            </a:extLst>
          </p:cNvPr>
          <p:cNvSpPr/>
          <p:nvPr/>
        </p:nvSpPr>
        <p:spPr>
          <a:xfrm>
            <a:off x="256309" y="2820777"/>
            <a:ext cx="12459566"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D9EA2B8C-AF9D-9E0A-A2FF-B690B27775CC}"/>
              </a:ext>
            </a:extLst>
          </p:cNvPr>
          <p:cNvSpPr txBox="1"/>
          <p:nvPr/>
        </p:nvSpPr>
        <p:spPr>
          <a:xfrm>
            <a:off x="337061" y="2864774"/>
            <a:ext cx="12126284" cy="991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Modelo ARIMA (</a:t>
            </a:r>
            <a:r>
              <a:rPr lang="es-CO" dirty="0" err="1"/>
              <a:t>p,d,q</a:t>
            </a:r>
            <a:r>
              <a:rPr lang="es-CO" dirty="0"/>
              <a:t>) (Autorregresivo, integrados, media móvil)</a:t>
            </a:r>
            <a:endParaRPr dirty="0"/>
          </a:p>
        </p:txBody>
      </p:sp>
      <p:sp>
        <p:nvSpPr>
          <p:cNvPr id="574" name="Headline goes here">
            <a:extLst>
              <a:ext uri="{FF2B5EF4-FFF2-40B4-BE49-F238E27FC236}">
                <a16:creationId xmlns:a16="http://schemas.microsoft.com/office/drawing/2014/main" id="{0F6D8CC7-351E-854C-9AF5-FD07DEBD579F}"/>
              </a:ext>
            </a:extLst>
          </p:cNvPr>
          <p:cNvSpPr txBox="1"/>
          <p:nvPr/>
        </p:nvSpPr>
        <p:spPr>
          <a:xfrm>
            <a:off x="892286" y="1685634"/>
            <a:ext cx="101140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sp>
        <p:nvSpPr>
          <p:cNvPr id="6" name="07/30…">
            <a:extLst>
              <a:ext uri="{FF2B5EF4-FFF2-40B4-BE49-F238E27FC236}">
                <a16:creationId xmlns:a16="http://schemas.microsoft.com/office/drawing/2014/main" id="{C9505793-072C-C679-0793-DAAF72BFB3E0}"/>
              </a:ext>
            </a:extLst>
          </p:cNvPr>
          <p:cNvSpPr txBox="1"/>
          <p:nvPr/>
        </p:nvSpPr>
        <p:spPr>
          <a:xfrm>
            <a:off x="14442740" y="2675304"/>
            <a:ext cx="9684951" cy="10521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La variable</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Tiene mayor información de su comportamiento</a:t>
            </a:r>
            <a:endParaRPr lang="es-CO" sz="3600" b="1" i="0" dirty="0">
              <a:solidFill>
                <a:srgbClr val="002060"/>
              </a:solidFill>
              <a:effectLst/>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p>
          <a:p>
            <a:pPr algn="l">
              <a:lnSpc>
                <a:spcPct val="120000"/>
              </a:lnSpc>
              <a:defRPr sz="1800" spc="18">
                <a:solidFill>
                  <a:srgbClr val="000000"/>
                </a:solidFill>
                <a:latin typeface="Snowflake Sans Book"/>
                <a:ea typeface="Snowflake Sans Book"/>
                <a:cs typeface="Snowflake Sans Book"/>
                <a:sym typeface="Snowflake Sans Book"/>
              </a:defRPr>
            </a:pPr>
            <a:r>
              <a:rPr lang="es-ES" sz="3600" dirty="0">
                <a:solidFill>
                  <a:srgbClr val="000000"/>
                </a:solidFill>
              </a:rPr>
              <a:t>Los parámetros p, d y q son números enteros no negativos que indican el orden de las distintas componentes del modelo.</a:t>
            </a: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Es un método más sofisticado para </a:t>
            </a:r>
            <a:r>
              <a:rPr lang="es-CO" sz="3600" b="1" dirty="0">
                <a:solidFill>
                  <a:srgbClr val="002060"/>
                </a:solidFill>
              </a:rPr>
              <a:t>crear modelos </a:t>
            </a:r>
            <a:r>
              <a:rPr lang="es-CO" sz="3600" dirty="0">
                <a:solidFill>
                  <a:srgbClr val="000000"/>
                </a:solidFill>
              </a:rPr>
              <a:t>de los </a:t>
            </a:r>
            <a:r>
              <a:rPr lang="es-CO" sz="3600" b="1" dirty="0">
                <a:solidFill>
                  <a:srgbClr val="002060"/>
                </a:solidFill>
              </a:rPr>
              <a:t>componentes de tendencia y estacionales </a:t>
            </a:r>
            <a:r>
              <a:rPr lang="es-CO" sz="3600" dirty="0">
                <a:solidFill>
                  <a:srgbClr val="000000"/>
                </a:solidFill>
              </a:rPr>
              <a:t>que los modelos de suavizado exponencial y disponen de la ventaja añadida de poder incluir </a:t>
            </a:r>
            <a:r>
              <a:rPr lang="es-CO" sz="3600" b="1" dirty="0">
                <a:solidFill>
                  <a:srgbClr val="002060"/>
                </a:solidFill>
              </a:rPr>
              <a:t>variables predictoras </a:t>
            </a:r>
            <a:r>
              <a:rPr lang="es-CO" sz="3600" dirty="0">
                <a:solidFill>
                  <a:srgbClr val="000000"/>
                </a:solidFill>
              </a:rPr>
              <a:t>en el modelo.</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ES" sz="3600" dirty="0">
                <a:solidFill>
                  <a:srgbClr val="000000"/>
                </a:solidFill>
              </a:rPr>
              <a:t>Puede generalizarse aún más para considerar el efecto de la estacionalidad</a:t>
            </a:r>
            <a:endParaRPr lang="es-CO" sz="3600" dirty="0">
              <a:solidFill>
                <a:srgbClr val="000000"/>
              </a:solidFill>
            </a:endParaRPr>
          </a:p>
        </p:txBody>
      </p:sp>
      <p:sp>
        <p:nvSpPr>
          <p:cNvPr id="9" name="Square">
            <a:extLst>
              <a:ext uri="{FF2B5EF4-FFF2-40B4-BE49-F238E27FC236}">
                <a16:creationId xmlns:a16="http://schemas.microsoft.com/office/drawing/2014/main" id="{0B1890E8-FAAB-7E14-6B9A-A2D11BCAF3E9}"/>
              </a:ext>
            </a:extLst>
          </p:cNvPr>
          <p:cNvSpPr/>
          <p:nvPr/>
        </p:nvSpPr>
        <p:spPr>
          <a:xfrm>
            <a:off x="13197026" y="2820777"/>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72E94C6A-53E0-16A1-F1E1-60CA003987A2}"/>
              </a:ext>
            </a:extLst>
          </p:cNvPr>
          <p:cNvSpPr txBox="1"/>
          <p:nvPr/>
        </p:nvSpPr>
        <p:spPr>
          <a:xfrm>
            <a:off x="13326777" y="3059463"/>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sp>
        <p:nvSpPr>
          <p:cNvPr id="11" name="Square">
            <a:extLst>
              <a:ext uri="{FF2B5EF4-FFF2-40B4-BE49-F238E27FC236}">
                <a16:creationId xmlns:a16="http://schemas.microsoft.com/office/drawing/2014/main" id="{BD2D16BC-2757-8899-B15B-F5F7A54C8621}"/>
              </a:ext>
            </a:extLst>
          </p:cNvPr>
          <p:cNvSpPr/>
          <p:nvPr/>
        </p:nvSpPr>
        <p:spPr>
          <a:xfrm>
            <a:off x="13253903" y="4690883"/>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02">
            <a:extLst>
              <a:ext uri="{FF2B5EF4-FFF2-40B4-BE49-F238E27FC236}">
                <a16:creationId xmlns:a16="http://schemas.microsoft.com/office/drawing/2014/main" id="{F8AA8F6A-01F5-2F66-6B56-5FFDC7FF746A}"/>
              </a:ext>
            </a:extLst>
          </p:cNvPr>
          <p:cNvSpPr txBox="1"/>
          <p:nvPr/>
        </p:nvSpPr>
        <p:spPr>
          <a:xfrm>
            <a:off x="13418121" y="4887607"/>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pic>
        <p:nvPicPr>
          <p:cNvPr id="3" name="Imagen 2">
            <a:extLst>
              <a:ext uri="{FF2B5EF4-FFF2-40B4-BE49-F238E27FC236}">
                <a16:creationId xmlns:a16="http://schemas.microsoft.com/office/drawing/2014/main" id="{8A45B639-AD4B-33CF-763B-8EC7BA3381D8}"/>
              </a:ext>
            </a:extLst>
          </p:cNvPr>
          <p:cNvPicPr>
            <a:picLocks noChangeAspect="1"/>
          </p:cNvPicPr>
          <p:nvPr/>
        </p:nvPicPr>
        <p:blipFill>
          <a:blip r:embed="rId3"/>
          <a:stretch>
            <a:fillRect/>
          </a:stretch>
        </p:blipFill>
        <p:spPr>
          <a:xfrm>
            <a:off x="1349149" y="5106837"/>
            <a:ext cx="10705450" cy="5361317"/>
          </a:xfrm>
          <a:prstGeom prst="rect">
            <a:avLst/>
          </a:prstGeom>
          <a:ln>
            <a:noFill/>
          </a:ln>
          <a:effectLst>
            <a:outerShdw blurRad="292100" dist="139700" dir="2700000" algn="tl" rotWithShape="0">
              <a:srgbClr val="333333">
                <a:alpha val="65000"/>
              </a:srgbClr>
            </a:outerShdw>
          </a:effectLst>
        </p:spPr>
      </p:pic>
      <p:sp>
        <p:nvSpPr>
          <p:cNvPr id="2" name="Square">
            <a:extLst>
              <a:ext uri="{FF2B5EF4-FFF2-40B4-BE49-F238E27FC236}">
                <a16:creationId xmlns:a16="http://schemas.microsoft.com/office/drawing/2014/main" id="{C928DA64-0E85-30CE-9389-35A305134AD9}"/>
              </a:ext>
            </a:extLst>
          </p:cNvPr>
          <p:cNvSpPr/>
          <p:nvPr/>
        </p:nvSpPr>
        <p:spPr>
          <a:xfrm>
            <a:off x="13251953" y="7532394"/>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02">
            <a:extLst>
              <a:ext uri="{FF2B5EF4-FFF2-40B4-BE49-F238E27FC236}">
                <a16:creationId xmlns:a16="http://schemas.microsoft.com/office/drawing/2014/main" id="{0F088124-0DFD-81BB-B391-6E62BC8C9B3A}"/>
              </a:ext>
            </a:extLst>
          </p:cNvPr>
          <p:cNvSpPr txBox="1"/>
          <p:nvPr/>
        </p:nvSpPr>
        <p:spPr>
          <a:xfrm>
            <a:off x="13418121" y="7701214"/>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3</a:t>
            </a:r>
            <a:endParaRPr sz="4400" dirty="0">
              <a:solidFill>
                <a:schemeClr val="bg1"/>
              </a:solidFill>
            </a:endParaRPr>
          </a:p>
        </p:txBody>
      </p:sp>
      <p:sp>
        <p:nvSpPr>
          <p:cNvPr id="5" name="Square">
            <a:extLst>
              <a:ext uri="{FF2B5EF4-FFF2-40B4-BE49-F238E27FC236}">
                <a16:creationId xmlns:a16="http://schemas.microsoft.com/office/drawing/2014/main" id="{DA88DAE1-1656-9369-A292-D1BFC5216D0C}"/>
              </a:ext>
            </a:extLst>
          </p:cNvPr>
          <p:cNvSpPr/>
          <p:nvPr/>
        </p:nvSpPr>
        <p:spPr>
          <a:xfrm>
            <a:off x="13251953" y="11248862"/>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 name="02">
            <a:extLst>
              <a:ext uri="{FF2B5EF4-FFF2-40B4-BE49-F238E27FC236}">
                <a16:creationId xmlns:a16="http://schemas.microsoft.com/office/drawing/2014/main" id="{7EE225F9-3797-A2F0-366C-F4D16BAE79B5}"/>
              </a:ext>
            </a:extLst>
          </p:cNvPr>
          <p:cNvSpPr txBox="1"/>
          <p:nvPr/>
        </p:nvSpPr>
        <p:spPr>
          <a:xfrm>
            <a:off x="13418121" y="11445586"/>
            <a:ext cx="1231746" cy="601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4</a:t>
            </a:r>
            <a:endParaRPr sz="4400" dirty="0">
              <a:solidFill>
                <a:schemeClr val="bg1"/>
              </a:solidFill>
            </a:endParaRPr>
          </a:p>
        </p:txBody>
      </p:sp>
    </p:spTree>
    <p:extLst>
      <p:ext uri="{BB962C8B-B14F-4D97-AF65-F5344CB8AC3E}">
        <p14:creationId xmlns:p14="http://schemas.microsoft.com/office/powerpoint/2010/main" val="937339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C20D3-EC8D-D95E-D78C-57BE3B7EA503}"/>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086BAA5F-311C-FDD6-3453-1F2CABF79911}"/>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559" name="Rectangle">
            <a:extLst>
              <a:ext uri="{FF2B5EF4-FFF2-40B4-BE49-F238E27FC236}">
                <a16:creationId xmlns:a16="http://schemas.microsoft.com/office/drawing/2014/main" id="{1A35D74B-34FA-3D1E-9AA9-5F973CBAA94F}"/>
              </a:ext>
            </a:extLst>
          </p:cNvPr>
          <p:cNvSpPr/>
          <p:nvPr/>
        </p:nvSpPr>
        <p:spPr>
          <a:xfrm>
            <a:off x="892286" y="2820777"/>
            <a:ext cx="11299714"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1" name="Q1">
            <a:extLst>
              <a:ext uri="{FF2B5EF4-FFF2-40B4-BE49-F238E27FC236}">
                <a16:creationId xmlns:a16="http://schemas.microsoft.com/office/drawing/2014/main" id="{D9EA2B8C-AF9D-9E0A-A2FF-B690B27775CC}"/>
              </a:ext>
            </a:extLst>
          </p:cNvPr>
          <p:cNvSpPr txBox="1"/>
          <p:nvPr/>
        </p:nvSpPr>
        <p:spPr>
          <a:xfrm>
            <a:off x="2727714" y="2820777"/>
            <a:ext cx="7628858" cy="991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Regresión múltiple</a:t>
            </a:r>
            <a:endParaRPr dirty="0"/>
          </a:p>
        </p:txBody>
      </p:sp>
      <p:sp>
        <p:nvSpPr>
          <p:cNvPr id="574" name="Headline goes here">
            <a:extLst>
              <a:ext uri="{FF2B5EF4-FFF2-40B4-BE49-F238E27FC236}">
                <a16:creationId xmlns:a16="http://schemas.microsoft.com/office/drawing/2014/main" id="{0F6D8CC7-351E-854C-9AF5-FD07DEBD579F}"/>
              </a:ext>
            </a:extLst>
          </p:cNvPr>
          <p:cNvSpPr txBox="1"/>
          <p:nvPr/>
        </p:nvSpPr>
        <p:spPr>
          <a:xfrm>
            <a:off x="892286" y="1685634"/>
            <a:ext cx="1011402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Haciendo predicciones</a:t>
            </a:r>
          </a:p>
        </p:txBody>
      </p:sp>
      <p:sp>
        <p:nvSpPr>
          <p:cNvPr id="9" name="Square">
            <a:extLst>
              <a:ext uri="{FF2B5EF4-FFF2-40B4-BE49-F238E27FC236}">
                <a16:creationId xmlns:a16="http://schemas.microsoft.com/office/drawing/2014/main" id="{0B1890E8-FAAB-7E14-6B9A-A2D11BCAF3E9}"/>
              </a:ext>
            </a:extLst>
          </p:cNvPr>
          <p:cNvSpPr/>
          <p:nvPr/>
        </p:nvSpPr>
        <p:spPr>
          <a:xfrm>
            <a:off x="13196210" y="2321165"/>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02">
            <a:extLst>
              <a:ext uri="{FF2B5EF4-FFF2-40B4-BE49-F238E27FC236}">
                <a16:creationId xmlns:a16="http://schemas.microsoft.com/office/drawing/2014/main" id="{72E94C6A-53E0-16A1-F1E1-60CA003987A2}"/>
              </a:ext>
            </a:extLst>
          </p:cNvPr>
          <p:cNvSpPr txBox="1"/>
          <p:nvPr/>
        </p:nvSpPr>
        <p:spPr>
          <a:xfrm>
            <a:off x="13411555" y="2610974"/>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1</a:t>
            </a:r>
            <a:endParaRPr sz="4400" dirty="0">
              <a:solidFill>
                <a:schemeClr val="bg1"/>
              </a:solidFill>
            </a:endParaRPr>
          </a:p>
        </p:txBody>
      </p:sp>
      <p:pic>
        <p:nvPicPr>
          <p:cNvPr id="4" name="Imagen 3">
            <a:extLst>
              <a:ext uri="{FF2B5EF4-FFF2-40B4-BE49-F238E27FC236}">
                <a16:creationId xmlns:a16="http://schemas.microsoft.com/office/drawing/2014/main" id="{6FE520A9-5B77-9EF2-96B2-0E2573E00BE8}"/>
              </a:ext>
            </a:extLst>
          </p:cNvPr>
          <p:cNvPicPr>
            <a:picLocks noChangeAspect="1"/>
          </p:cNvPicPr>
          <p:nvPr/>
        </p:nvPicPr>
        <p:blipFill>
          <a:blip r:embed="rId2"/>
          <a:stretch>
            <a:fillRect/>
          </a:stretch>
        </p:blipFill>
        <p:spPr>
          <a:xfrm>
            <a:off x="2365434" y="4563359"/>
            <a:ext cx="8141539" cy="6144558"/>
          </a:xfrm>
          <a:prstGeom prst="rect">
            <a:avLst/>
          </a:prstGeom>
          <a:ln>
            <a:noFill/>
          </a:ln>
          <a:effectLst>
            <a:outerShdw blurRad="292100" dist="139700" dir="2700000" algn="tl" rotWithShape="0">
              <a:srgbClr val="333333">
                <a:alpha val="65000"/>
              </a:srgbClr>
            </a:outerShdw>
          </a:effectLst>
        </p:spPr>
      </p:pic>
      <p:sp>
        <p:nvSpPr>
          <p:cNvPr id="2" name="07/30…">
            <a:extLst>
              <a:ext uri="{FF2B5EF4-FFF2-40B4-BE49-F238E27FC236}">
                <a16:creationId xmlns:a16="http://schemas.microsoft.com/office/drawing/2014/main" id="{1B6C0556-FC4F-5075-A72F-9C586506053A}"/>
              </a:ext>
            </a:extLst>
          </p:cNvPr>
          <p:cNvSpPr txBox="1"/>
          <p:nvPr/>
        </p:nvSpPr>
        <p:spPr>
          <a:xfrm>
            <a:off x="14381898" y="2121341"/>
            <a:ext cx="9684951" cy="10521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La variable</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Utilizamos regresión múltiple cuando estudiamos la posible </a:t>
            </a:r>
            <a:r>
              <a:rPr lang="es-CO" sz="3600" b="1" dirty="0">
                <a:solidFill>
                  <a:srgbClr val="002060"/>
                </a:solidFill>
              </a:rPr>
              <a:t>relación entre varias variables </a:t>
            </a:r>
            <a:r>
              <a:rPr lang="es-CO" sz="3600" dirty="0">
                <a:solidFill>
                  <a:srgbClr val="000000"/>
                </a:solidFill>
              </a:rPr>
              <a:t>independientes (predictores o explicativas) y otra </a:t>
            </a:r>
            <a:r>
              <a:rPr lang="es-CO" sz="3600" b="1" dirty="0">
                <a:solidFill>
                  <a:srgbClr val="002060"/>
                </a:solidFill>
              </a:rPr>
              <a:t>variable dependiente. </a:t>
            </a:r>
            <a:endParaRPr lang="es-CO" sz="3600" dirty="0"/>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Es una regresión versátil que permite la combinación de variables </a:t>
            </a: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endParaRPr lang="es-CO" sz="3600" dirty="0">
              <a:solidFill>
                <a:srgbClr val="000000"/>
              </a:solidFill>
            </a:endParaRP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b="1" i="0" dirty="0">
                <a:solidFill>
                  <a:srgbClr val="002060"/>
                </a:solidFill>
                <a:effectLst/>
              </a:rPr>
              <a:t>Recomendación</a:t>
            </a:r>
            <a:r>
              <a:rPr lang="es-CO" sz="3600" b="0" i="0" dirty="0">
                <a:solidFill>
                  <a:srgbClr val="000000"/>
                </a:solidFill>
                <a:effectLst/>
              </a:rPr>
              <a:t>: </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solidFill>
                  <a:srgbClr val="000000"/>
                </a:solidFill>
              </a:rPr>
              <a:t>Al mezclar el efecto de varias variables es muy importante tener puntos de partida, y escenarios controlados para comprender los efectos que tienen sobre el fenómeno en estudio. </a:t>
            </a:r>
          </a:p>
        </p:txBody>
      </p:sp>
      <p:sp>
        <p:nvSpPr>
          <p:cNvPr id="3" name="Square">
            <a:extLst>
              <a:ext uri="{FF2B5EF4-FFF2-40B4-BE49-F238E27FC236}">
                <a16:creationId xmlns:a16="http://schemas.microsoft.com/office/drawing/2014/main" id="{5DF2EEDE-B0B3-237C-2852-4AE8E5CA2D03}"/>
              </a:ext>
            </a:extLst>
          </p:cNvPr>
          <p:cNvSpPr/>
          <p:nvPr/>
        </p:nvSpPr>
        <p:spPr>
          <a:xfrm>
            <a:off x="13196210" y="6360425"/>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Square">
            <a:extLst>
              <a:ext uri="{FF2B5EF4-FFF2-40B4-BE49-F238E27FC236}">
                <a16:creationId xmlns:a16="http://schemas.microsoft.com/office/drawing/2014/main" id="{1E4ACA8F-298F-2ED6-FBC1-CEF9B6CB00E0}"/>
              </a:ext>
            </a:extLst>
          </p:cNvPr>
          <p:cNvSpPr/>
          <p:nvPr/>
        </p:nvSpPr>
        <p:spPr>
          <a:xfrm>
            <a:off x="13196209" y="8928153"/>
            <a:ext cx="1055121"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 name="02">
            <a:extLst>
              <a:ext uri="{FF2B5EF4-FFF2-40B4-BE49-F238E27FC236}">
                <a16:creationId xmlns:a16="http://schemas.microsoft.com/office/drawing/2014/main" id="{FDE8BD1E-83C2-65EC-C8AE-96314DB11B4F}"/>
              </a:ext>
            </a:extLst>
          </p:cNvPr>
          <p:cNvSpPr txBox="1"/>
          <p:nvPr/>
        </p:nvSpPr>
        <p:spPr>
          <a:xfrm>
            <a:off x="13405100" y="6557149"/>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2</a:t>
            </a:r>
            <a:endParaRPr sz="4400" dirty="0">
              <a:solidFill>
                <a:schemeClr val="bg1"/>
              </a:solidFill>
            </a:endParaRPr>
          </a:p>
        </p:txBody>
      </p:sp>
      <p:sp>
        <p:nvSpPr>
          <p:cNvPr id="8" name="02">
            <a:extLst>
              <a:ext uri="{FF2B5EF4-FFF2-40B4-BE49-F238E27FC236}">
                <a16:creationId xmlns:a16="http://schemas.microsoft.com/office/drawing/2014/main" id="{DB65BE79-0280-DDC9-7078-F26FF5215C03}"/>
              </a:ext>
            </a:extLst>
          </p:cNvPr>
          <p:cNvSpPr txBox="1"/>
          <p:nvPr/>
        </p:nvSpPr>
        <p:spPr>
          <a:xfrm>
            <a:off x="13405100" y="9157178"/>
            <a:ext cx="1231746" cy="601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sz="4400" dirty="0">
                <a:solidFill>
                  <a:schemeClr val="bg1"/>
                </a:solidFill>
              </a:rPr>
              <a:t>0</a:t>
            </a:r>
            <a:r>
              <a:rPr lang="es-CO" sz="4400" dirty="0">
                <a:solidFill>
                  <a:schemeClr val="bg1"/>
                </a:solidFill>
              </a:rPr>
              <a:t>3</a:t>
            </a:r>
            <a:endParaRPr sz="4400" dirty="0">
              <a:solidFill>
                <a:schemeClr val="bg1"/>
              </a:solidFill>
            </a:endParaRPr>
          </a:p>
        </p:txBody>
      </p:sp>
    </p:spTree>
    <p:extLst>
      <p:ext uri="{BB962C8B-B14F-4D97-AF65-F5344CB8AC3E}">
        <p14:creationId xmlns:p14="http://schemas.microsoft.com/office/powerpoint/2010/main" val="21154405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07569D0-B004-CA9E-22FD-FFDDC843CDD8}"/>
            </a:ext>
          </a:extLst>
        </p:cNvPr>
        <p:cNvGrpSpPr/>
        <p:nvPr/>
      </p:nvGrpSpPr>
      <p:grpSpPr>
        <a:xfrm>
          <a:off x="0" y="0"/>
          <a:ext cx="0" cy="0"/>
          <a:chOff x="0" y="0"/>
          <a:chExt cx="0" cy="0"/>
        </a:xfrm>
      </p:grpSpPr>
      <p:sp>
        <p:nvSpPr>
          <p:cNvPr id="309" name="Brand…">
            <a:extLst>
              <a:ext uri="{FF2B5EF4-FFF2-40B4-BE49-F238E27FC236}">
                <a16:creationId xmlns:a16="http://schemas.microsoft.com/office/drawing/2014/main" id="{84A04F38-DE73-6FE6-1380-17BD2EF4987D}"/>
              </a:ext>
            </a:extLst>
          </p:cNvPr>
          <p:cNvSpPr txBox="1">
            <a:spLocks noGrp="1"/>
          </p:cNvSpPr>
          <p:nvPr>
            <p:ph type="body" idx="21"/>
          </p:nvPr>
        </p:nvSpPr>
        <p:spPr>
          <a:xfrm>
            <a:off x="697799" y="1197735"/>
            <a:ext cx="10254219" cy="1478353"/>
          </a:xfrm>
          <a:prstGeom prst="rect">
            <a:avLst/>
          </a:prstGeom>
        </p:spPr>
        <p:txBody>
          <a:bodyPr/>
          <a:lstStyle/>
          <a:p>
            <a:pPr marL="0" indent="0" defTabSz="2438338">
              <a:lnSpc>
                <a:spcPct val="70000"/>
              </a:lnSpc>
              <a:buClrTx/>
              <a:buSzTx/>
              <a:buFontTx/>
              <a:buNone/>
              <a:defRPr sz="25000" spc="-750">
                <a:solidFill>
                  <a:srgbClr val="FFFFFF"/>
                </a:solidFill>
                <a:latin typeface="Snowflake Sans Black"/>
                <a:ea typeface="Snowflake Sans Black"/>
                <a:cs typeface="Snowflake Sans Black"/>
                <a:sym typeface="Snowflake Sans Black"/>
              </a:defRPr>
            </a:pPr>
            <a:r>
              <a:rPr lang="pt-BR" sz="12000" dirty="0" err="1"/>
              <a:t>Deploy</a:t>
            </a:r>
            <a:r>
              <a:rPr lang="pt-BR" sz="12000" dirty="0"/>
              <a:t>.</a:t>
            </a:r>
          </a:p>
        </p:txBody>
      </p:sp>
    </p:spTree>
    <p:extLst>
      <p:ext uri="{BB962C8B-B14F-4D97-AF65-F5344CB8AC3E}">
        <p14:creationId xmlns:p14="http://schemas.microsoft.com/office/powerpoint/2010/main" val="4108248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31" name="Slide Number"/>
          <p:cNvSpPr txBox="1">
            <a:spLocks noGrp="1"/>
          </p:cNvSpPr>
          <p:nvPr>
            <p:ph type="sldNum" sz="quarter" idx="2"/>
          </p:nvPr>
        </p:nvSpPr>
        <p:spPr>
          <a:xfrm>
            <a:off x="23128102" y="12556579"/>
            <a:ext cx="297486"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532" name="Square"/>
          <p:cNvSpPr/>
          <p:nvPr/>
        </p:nvSpPr>
        <p:spPr>
          <a:xfrm>
            <a:off x="972409" y="5709084"/>
            <a:ext cx="1172732" cy="1172732"/>
          </a:xfrm>
          <a:prstGeom prst="rect">
            <a:avLst/>
          </a:prstGeom>
          <a:solidFill>
            <a:srgbClr val="FFFFFF"/>
          </a:solidFill>
          <a:ln w="12700">
            <a:miter lim="400000"/>
          </a:ln>
        </p:spPr>
        <p:txBody>
          <a:bodyPr lIns="50800" tIns="50800" rIns="50800" bIns="50800" anchor="ctr"/>
          <a:lstStyle/>
          <a:p>
            <a:pPr algn="l" defTabSz="825500">
              <a:defRPr sz="3200">
                <a:solidFill>
                  <a:srgbClr val="FFFFFF"/>
                </a:solidFill>
                <a:latin typeface="Helvetica Neue Medium"/>
                <a:ea typeface="Helvetica Neue Medium"/>
                <a:cs typeface="Helvetica Neue Medium"/>
                <a:sym typeface="Helvetica Neue Medium"/>
              </a:defRPr>
            </a:pPr>
            <a:endParaRPr/>
          </a:p>
        </p:txBody>
      </p:sp>
      <p:sp>
        <p:nvSpPr>
          <p:cNvPr id="533" name="Subhead"/>
          <p:cNvSpPr txBox="1"/>
          <p:nvPr/>
        </p:nvSpPr>
        <p:spPr>
          <a:xfrm>
            <a:off x="972409" y="7405697"/>
            <a:ext cx="3628841" cy="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DDBB </a:t>
            </a:r>
            <a:endParaRPr dirty="0"/>
          </a:p>
        </p:txBody>
      </p:sp>
      <p:sp>
        <p:nvSpPr>
          <p:cNvPr id="534" name="Lorem ipsum dolor sit amet, consec etur adip iscin elit. Suspe disse place rat, felis in biben dum trist ique, lectu magna fini bus dolor,."/>
          <p:cNvSpPr txBox="1"/>
          <p:nvPr/>
        </p:nvSpPr>
        <p:spPr>
          <a:xfrm>
            <a:off x="972409" y="8623524"/>
            <a:ext cx="3326232" cy="32660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Limpiamos la Base de datos y dejamos únicamente las columnas que consideramos nos van a ayudar a generar la predicción</a:t>
            </a:r>
            <a:r>
              <a:rPr dirty="0"/>
              <a:t>.</a:t>
            </a:r>
          </a:p>
        </p:txBody>
      </p:sp>
      <p:sp>
        <p:nvSpPr>
          <p:cNvPr id="536" name="1"/>
          <p:cNvSpPr txBox="1"/>
          <p:nvPr/>
        </p:nvSpPr>
        <p:spPr>
          <a:xfrm>
            <a:off x="972409" y="3194208"/>
            <a:ext cx="3628841" cy="238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t>1</a:t>
            </a:r>
          </a:p>
        </p:txBody>
      </p:sp>
      <p:sp>
        <p:nvSpPr>
          <p:cNvPr id="537" name="3"/>
          <p:cNvSpPr txBox="1"/>
          <p:nvPr/>
        </p:nvSpPr>
        <p:spPr>
          <a:xfrm>
            <a:off x="12007122" y="3194208"/>
            <a:ext cx="3628840" cy="238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t>3</a:t>
            </a:r>
          </a:p>
        </p:txBody>
      </p:sp>
      <p:sp>
        <p:nvSpPr>
          <p:cNvPr id="538" name="4"/>
          <p:cNvSpPr txBox="1"/>
          <p:nvPr/>
        </p:nvSpPr>
        <p:spPr>
          <a:xfrm>
            <a:off x="17524477" y="3194208"/>
            <a:ext cx="2951512" cy="238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t>4</a:t>
            </a:r>
          </a:p>
        </p:txBody>
      </p:sp>
      <p:sp>
        <p:nvSpPr>
          <p:cNvPr id="539" name="2"/>
          <p:cNvSpPr txBox="1"/>
          <p:nvPr/>
        </p:nvSpPr>
        <p:spPr>
          <a:xfrm>
            <a:off x="6417986" y="3194208"/>
            <a:ext cx="3628840" cy="238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8000" spc="-360">
                <a:solidFill>
                  <a:srgbClr val="EC642E"/>
                </a:solidFill>
                <a:latin typeface="Snowflake Sans Black"/>
                <a:ea typeface="Snowflake Sans Black"/>
                <a:cs typeface="Snowflake Sans Black"/>
                <a:sym typeface="Snowflake Sans Black"/>
              </a:defRPr>
            </a:lvl1pPr>
          </a:lstStyle>
          <a:p>
            <a:r>
              <a:rPr dirty="0">
                <a:solidFill>
                  <a:schemeClr val="bg1"/>
                </a:solidFill>
              </a:rPr>
              <a:t>2</a:t>
            </a:r>
          </a:p>
        </p:txBody>
      </p:sp>
      <p:sp>
        <p:nvSpPr>
          <p:cNvPr id="540" name="Rectangle"/>
          <p:cNvSpPr/>
          <p:nvPr/>
        </p:nvSpPr>
        <p:spPr>
          <a:xfrm>
            <a:off x="2145140" y="6126150"/>
            <a:ext cx="15455046" cy="3386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541" name="Square"/>
          <p:cNvSpPr/>
          <p:nvPr/>
        </p:nvSpPr>
        <p:spPr>
          <a:xfrm>
            <a:off x="6489765" y="5709084"/>
            <a:ext cx="1172732" cy="1172732"/>
          </a:xfrm>
          <a:prstGeom prst="rect">
            <a:avLst/>
          </a:prstGeom>
          <a:solidFill>
            <a:schemeClr val="bg1"/>
          </a:solidFill>
          <a:ln w="12700">
            <a:miter lim="400000"/>
          </a:ln>
        </p:spPr>
        <p:txBody>
          <a:bodyPr lIns="50800" tIns="50800" rIns="50800" bIns="50800" anchor="ctr"/>
          <a:lstStyle/>
          <a:p>
            <a:pPr algn="l" defTabSz="825500">
              <a:defRPr sz="3200">
                <a:solidFill>
                  <a:schemeClr val="accent5">
                    <a:hueOff val="-152895"/>
                    <a:lumOff val="12368"/>
                  </a:schemeClr>
                </a:solidFill>
                <a:latin typeface="Helvetica Neue Medium"/>
                <a:ea typeface="Helvetica Neue Medium"/>
                <a:cs typeface="Helvetica Neue Medium"/>
                <a:sym typeface="Helvetica Neue Medium"/>
              </a:defRPr>
            </a:pPr>
            <a:endParaRPr/>
          </a:p>
        </p:txBody>
      </p:sp>
      <p:sp>
        <p:nvSpPr>
          <p:cNvPr id="542" name="Square"/>
          <p:cNvSpPr/>
          <p:nvPr/>
        </p:nvSpPr>
        <p:spPr>
          <a:xfrm>
            <a:off x="12007122" y="5709084"/>
            <a:ext cx="1172732" cy="117273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43" name="Square"/>
          <p:cNvSpPr/>
          <p:nvPr/>
        </p:nvSpPr>
        <p:spPr>
          <a:xfrm>
            <a:off x="17524477" y="5709084"/>
            <a:ext cx="1172732" cy="117273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44" name="Headline goes here"/>
          <p:cNvSpPr txBox="1"/>
          <p:nvPr/>
        </p:nvSpPr>
        <p:spPr>
          <a:xfrm>
            <a:off x="892286" y="1339385"/>
            <a:ext cx="10114026" cy="1002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FFFFFF"/>
                </a:solidFill>
                <a:latin typeface="Snowflake Sans Book"/>
                <a:ea typeface="Snowflake Sans Book"/>
                <a:cs typeface="Snowflake Sans Book"/>
                <a:sym typeface="Snowflake Sans Book"/>
              </a:defRPr>
            </a:lvl1pPr>
          </a:lstStyle>
          <a:p>
            <a:r>
              <a:rPr lang="es-CO" dirty="0" err="1"/>
              <a:t>Deploy</a:t>
            </a:r>
            <a:endParaRPr lang="es-CO" dirty="0"/>
          </a:p>
        </p:txBody>
      </p:sp>
      <p:sp>
        <p:nvSpPr>
          <p:cNvPr id="545" name="Subhead"/>
          <p:cNvSpPr txBox="1"/>
          <p:nvPr/>
        </p:nvSpPr>
        <p:spPr>
          <a:xfrm>
            <a:off x="6524677" y="7405697"/>
            <a:ext cx="3628841" cy="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Script</a:t>
            </a:r>
            <a:endParaRPr dirty="0"/>
          </a:p>
        </p:txBody>
      </p:sp>
      <p:sp>
        <p:nvSpPr>
          <p:cNvPr id="546" name="Lorem ipsum dolor sit amet, consec etur adip iscin elit. Suspe disse place rat, felis in biben dum trist ique, lectu magna fini bus dolor,."/>
          <p:cNvSpPr txBox="1"/>
          <p:nvPr/>
        </p:nvSpPr>
        <p:spPr>
          <a:xfrm>
            <a:off x="6524677" y="8623524"/>
            <a:ext cx="3326232" cy="32660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Si se usa el script que generamos o alguna otra herramienta como Excel, se deben seguir los pasos que se mencionan para correr los modelos (No todas las veces se deben evaluar todos los modelos).</a:t>
            </a:r>
            <a:endParaRPr dirty="0"/>
          </a:p>
        </p:txBody>
      </p:sp>
      <p:sp>
        <p:nvSpPr>
          <p:cNvPr id="548" name="Subhead"/>
          <p:cNvSpPr txBox="1"/>
          <p:nvPr/>
        </p:nvSpPr>
        <p:spPr>
          <a:xfrm>
            <a:off x="12007122" y="7405697"/>
            <a:ext cx="3628840" cy="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Análisis </a:t>
            </a:r>
          </a:p>
          <a:p>
            <a:r>
              <a:rPr lang="es-CO" dirty="0"/>
              <a:t>(lo más importante)</a:t>
            </a:r>
            <a:endParaRPr dirty="0"/>
          </a:p>
        </p:txBody>
      </p:sp>
      <p:sp>
        <p:nvSpPr>
          <p:cNvPr id="549" name="Lorem ipsum dolor sit amet, consec etur adip iscin elit. Suspe disse place rat, felis in biben dum trist ique, lectu magna fini bus dolor,."/>
          <p:cNvSpPr txBox="1"/>
          <p:nvPr/>
        </p:nvSpPr>
        <p:spPr>
          <a:xfrm>
            <a:off x="12007122" y="8623523"/>
            <a:ext cx="3326231" cy="3703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El objetivo de esta metodología es alentar al análisis de escenarios, identificar oportunidades o generar alertas tempranas, es por eso que el grueso del trabajo será la información obtenida después de verificar cada modelo.</a:t>
            </a:r>
            <a:endParaRPr dirty="0"/>
          </a:p>
        </p:txBody>
      </p:sp>
      <p:sp>
        <p:nvSpPr>
          <p:cNvPr id="551" name="Subhead"/>
          <p:cNvSpPr txBox="1"/>
          <p:nvPr/>
        </p:nvSpPr>
        <p:spPr>
          <a:xfrm>
            <a:off x="17489566" y="7405697"/>
            <a:ext cx="3628840" cy="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Resultados</a:t>
            </a:r>
            <a:endParaRPr dirty="0"/>
          </a:p>
        </p:txBody>
      </p:sp>
      <p:sp>
        <p:nvSpPr>
          <p:cNvPr id="552" name="Lorem ipsum dolor sit amet, consec etur adip iscin elit. Suspe disse place rat, felis in biben dum trist ique, lectu magna fini bus dolor,."/>
          <p:cNvSpPr txBox="1"/>
          <p:nvPr/>
        </p:nvSpPr>
        <p:spPr>
          <a:xfrm>
            <a:off x="17489566" y="8623524"/>
            <a:ext cx="3326231" cy="32660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El resultado de este ejercicio no solo es un número o una predicción, es un compendio de recomendaciones, aprendizajes, pasos a seguir, estrategias, etc. Producto del análisis que hagamos. </a:t>
            </a:r>
            <a:endParaRPr dirty="0"/>
          </a:p>
        </p:txBody>
      </p:sp>
    </p:spTree>
    <p:extLst>
      <p:ext uri="{BB962C8B-B14F-4D97-AF65-F5344CB8AC3E}">
        <p14:creationId xmlns:p14="http://schemas.microsoft.com/office/powerpoint/2010/main" val="10157206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1" name="Slide Number"/>
          <p:cNvSpPr txBox="1">
            <a:spLocks noGrp="1"/>
          </p:cNvSpPr>
          <p:nvPr>
            <p:ph type="sldNum" sz="quarter" idx="2"/>
          </p:nvPr>
        </p:nvSpPr>
        <p:spPr>
          <a:xfrm>
            <a:off x="23128102" y="12556579"/>
            <a:ext cx="297486"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532" name="Square"/>
          <p:cNvSpPr/>
          <p:nvPr/>
        </p:nvSpPr>
        <p:spPr>
          <a:xfrm>
            <a:off x="972409" y="5709084"/>
            <a:ext cx="1172732" cy="1172732"/>
          </a:xfrm>
          <a:prstGeom prst="rect">
            <a:avLst/>
          </a:prstGeom>
          <a:solidFill>
            <a:srgbClr val="002060"/>
          </a:solidFill>
          <a:ln w="12700">
            <a:miter lim="400000"/>
          </a:ln>
        </p:spPr>
        <p:txBody>
          <a:bodyPr lIns="50800" tIns="50800" rIns="50800" bIns="50800" anchor="ctr"/>
          <a:lstStyle/>
          <a:p>
            <a:pPr algn="l" defTabSz="825500">
              <a:defRPr sz="3200">
                <a:solidFill>
                  <a:srgbClr val="FFFFFF"/>
                </a:solidFill>
                <a:latin typeface="Helvetica Neue Medium"/>
                <a:ea typeface="Helvetica Neue Medium"/>
                <a:cs typeface="Helvetica Neue Medium"/>
                <a:sym typeface="Helvetica Neue Medium"/>
              </a:defRPr>
            </a:pPr>
            <a:endParaRPr>
              <a:solidFill>
                <a:srgbClr val="002060"/>
              </a:solidFill>
            </a:endParaRPr>
          </a:p>
        </p:txBody>
      </p:sp>
      <p:sp>
        <p:nvSpPr>
          <p:cNvPr id="533" name="Subhead"/>
          <p:cNvSpPr txBox="1"/>
          <p:nvPr/>
        </p:nvSpPr>
        <p:spPr>
          <a:xfrm>
            <a:off x="972409" y="7405697"/>
            <a:ext cx="3628841" cy="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solidFill>
                  <a:srgbClr val="002060"/>
                </a:solidFill>
              </a:rPr>
              <a:t>DDBB </a:t>
            </a:r>
            <a:endParaRPr dirty="0">
              <a:solidFill>
                <a:srgbClr val="002060"/>
              </a:solidFill>
            </a:endParaRPr>
          </a:p>
        </p:txBody>
      </p:sp>
      <p:sp>
        <p:nvSpPr>
          <p:cNvPr id="534" name="Lorem ipsum dolor sit amet, consec etur adip iscin elit. Suspe disse place rat, felis in biben dum trist ique, lectu magna fini bus dolor,."/>
          <p:cNvSpPr txBox="1"/>
          <p:nvPr/>
        </p:nvSpPr>
        <p:spPr>
          <a:xfrm>
            <a:off x="972409" y="8623524"/>
            <a:ext cx="8540868" cy="3266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solidFill>
                  <a:srgbClr val="002060"/>
                </a:solidFill>
              </a:rPr>
              <a:t>Limpiamos la Base de datos y dejamos únicamente las columnas que consideramos nos van a ayudar a generar la predicción</a:t>
            </a:r>
            <a:r>
              <a:rPr dirty="0">
                <a:solidFill>
                  <a:srgbClr val="002060"/>
                </a:solidFill>
              </a:rPr>
              <a:t>.</a:t>
            </a:r>
            <a:endParaRPr lang="es-ES" dirty="0">
              <a:solidFill>
                <a:srgbClr val="002060"/>
              </a:solidFill>
            </a:endParaRPr>
          </a:p>
          <a:p>
            <a:endParaRPr lang="es-ES" dirty="0">
              <a:solidFill>
                <a:srgbClr val="002060"/>
              </a:solidFill>
            </a:endParaRPr>
          </a:p>
          <a:p>
            <a:pPr marL="342900" indent="-342900">
              <a:buFont typeface="Arial" panose="020B0604020202020204" pitchFamily="34" charset="0"/>
              <a:buChar char="•"/>
            </a:pPr>
            <a:r>
              <a:rPr lang="es-CO" dirty="0">
                <a:solidFill>
                  <a:srgbClr val="002060"/>
                </a:solidFill>
              </a:rPr>
              <a:t>Para más eficiencia, se recomienda revisar los formatos y caracteres especiales.</a:t>
            </a:r>
          </a:p>
          <a:p>
            <a:pPr marL="342900" indent="-342900">
              <a:buFont typeface="Arial" panose="020B0604020202020204" pitchFamily="34" charset="0"/>
              <a:buChar char="•"/>
            </a:pPr>
            <a:endParaRPr lang="es-CO" dirty="0">
              <a:solidFill>
                <a:srgbClr val="002060"/>
              </a:solidFill>
            </a:endParaRPr>
          </a:p>
          <a:p>
            <a:pPr marL="342900" indent="-342900">
              <a:buFont typeface="Arial" panose="020B0604020202020204" pitchFamily="34" charset="0"/>
              <a:buChar char="•"/>
            </a:pPr>
            <a:r>
              <a:rPr lang="es-CO" dirty="0">
                <a:solidFill>
                  <a:srgbClr val="002060"/>
                </a:solidFill>
              </a:rPr>
              <a:t>No dejar columnas con espacios.</a:t>
            </a:r>
          </a:p>
          <a:p>
            <a:pPr marL="342900" indent="-342900">
              <a:buFont typeface="Arial" panose="020B0604020202020204" pitchFamily="34" charset="0"/>
              <a:buChar char="•"/>
            </a:pPr>
            <a:endParaRPr lang="es-CO" dirty="0">
              <a:solidFill>
                <a:srgbClr val="002060"/>
              </a:solidFill>
            </a:endParaRPr>
          </a:p>
          <a:p>
            <a:pPr marL="342900" indent="-342900">
              <a:buFont typeface="Arial" panose="020B0604020202020204" pitchFamily="34" charset="0"/>
              <a:buChar char="•"/>
            </a:pPr>
            <a:r>
              <a:rPr lang="es-CO" dirty="0">
                <a:solidFill>
                  <a:srgbClr val="002060"/>
                </a:solidFill>
              </a:rPr>
              <a:t>Si hay alguna columna numérica en blanco, se puede evaluar eliminarla o dejarla en 0.</a:t>
            </a:r>
          </a:p>
        </p:txBody>
      </p:sp>
      <p:sp>
        <p:nvSpPr>
          <p:cNvPr id="540" name="Rectangle"/>
          <p:cNvSpPr/>
          <p:nvPr/>
        </p:nvSpPr>
        <p:spPr>
          <a:xfrm>
            <a:off x="2145140" y="6024432"/>
            <a:ext cx="7491229" cy="440319"/>
          </a:xfrm>
          <a:prstGeom prst="rect">
            <a:avLst/>
          </a:prstGeom>
          <a:solidFill>
            <a:srgbClr val="00206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solidFill>
                <a:srgbClr val="002060"/>
              </a:solidFill>
            </a:endParaRPr>
          </a:p>
        </p:txBody>
      </p:sp>
      <p:sp>
        <p:nvSpPr>
          <p:cNvPr id="544" name="Headline goes here"/>
          <p:cNvSpPr txBox="1"/>
          <p:nvPr/>
        </p:nvSpPr>
        <p:spPr>
          <a:xfrm>
            <a:off x="892286" y="1339385"/>
            <a:ext cx="10114026" cy="1002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FFFFFF"/>
                </a:solidFill>
                <a:latin typeface="Snowflake Sans Book"/>
                <a:ea typeface="Snowflake Sans Book"/>
                <a:cs typeface="Snowflake Sans Book"/>
                <a:sym typeface="Snowflake Sans Book"/>
              </a:defRPr>
            </a:lvl1pPr>
          </a:lstStyle>
          <a:p>
            <a:r>
              <a:rPr lang="es-CO" dirty="0" err="1">
                <a:solidFill>
                  <a:srgbClr val="002060"/>
                </a:solidFill>
              </a:rPr>
              <a:t>Deploy</a:t>
            </a:r>
            <a:endParaRPr lang="es-CO" dirty="0">
              <a:solidFill>
                <a:srgbClr val="002060"/>
              </a:solidFill>
            </a:endParaRPr>
          </a:p>
        </p:txBody>
      </p:sp>
      <p:sp>
        <p:nvSpPr>
          <p:cNvPr id="2" name="1">
            <a:extLst>
              <a:ext uri="{FF2B5EF4-FFF2-40B4-BE49-F238E27FC236}">
                <a16:creationId xmlns:a16="http://schemas.microsoft.com/office/drawing/2014/main" id="{9CD106CE-6585-0F6D-A142-8EE127C26E68}"/>
              </a:ext>
            </a:extLst>
          </p:cNvPr>
          <p:cNvSpPr txBox="1"/>
          <p:nvPr/>
        </p:nvSpPr>
        <p:spPr>
          <a:xfrm>
            <a:off x="972409" y="3116885"/>
            <a:ext cx="3628841" cy="2383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rPr dirty="0">
                <a:solidFill>
                  <a:srgbClr val="002060"/>
                </a:solidFill>
              </a:rPr>
              <a:t>1</a:t>
            </a:r>
          </a:p>
        </p:txBody>
      </p:sp>
      <p:pic>
        <p:nvPicPr>
          <p:cNvPr id="15" name="Imagen 14">
            <a:extLst>
              <a:ext uri="{FF2B5EF4-FFF2-40B4-BE49-F238E27FC236}">
                <a16:creationId xmlns:a16="http://schemas.microsoft.com/office/drawing/2014/main" id="{ED021460-F440-3B0F-F226-54D584A146F6}"/>
              </a:ext>
            </a:extLst>
          </p:cNvPr>
          <p:cNvPicPr>
            <a:picLocks noChangeAspect="1"/>
          </p:cNvPicPr>
          <p:nvPr/>
        </p:nvPicPr>
        <p:blipFill rotWithShape="1">
          <a:blip r:embed="rId2"/>
          <a:srcRect r="22674"/>
          <a:stretch/>
        </p:blipFill>
        <p:spPr>
          <a:xfrm>
            <a:off x="10181859" y="3875964"/>
            <a:ext cx="13738824" cy="5964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21873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23126273" y="12556579"/>
            <a:ext cx="299315"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60" name="Agenda"/>
          <p:cNvSpPr txBox="1"/>
          <p:nvPr/>
        </p:nvSpPr>
        <p:spPr>
          <a:xfrm>
            <a:off x="2029593" y="5898848"/>
            <a:ext cx="8862775" cy="2426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100" b="1">
                <a:solidFill>
                  <a:srgbClr val="000000"/>
                </a:solidFill>
                <a:latin typeface="Snowflake Sans Book"/>
                <a:ea typeface="Snowflake Sans Book"/>
                <a:cs typeface="Snowflake Sans Book"/>
                <a:sym typeface="Snowflake Sans Book"/>
              </a:defRPr>
            </a:lvl1pPr>
          </a:lstStyle>
          <a:p>
            <a:r>
              <a:rPr lang="es-CO" dirty="0">
                <a:solidFill>
                  <a:srgbClr val="002060"/>
                </a:solidFill>
              </a:rPr>
              <a:t>Contenido</a:t>
            </a:r>
            <a:endParaRPr dirty="0">
              <a:solidFill>
                <a:srgbClr val="002060"/>
              </a:solidFill>
            </a:endParaRPr>
          </a:p>
        </p:txBody>
      </p:sp>
      <p:sp>
        <p:nvSpPr>
          <p:cNvPr id="461" name="Lorem ipsum dolor sit amet…"/>
          <p:cNvSpPr txBox="1"/>
          <p:nvPr/>
        </p:nvSpPr>
        <p:spPr>
          <a:xfrm>
            <a:off x="13823105" y="2844080"/>
            <a:ext cx="9303168" cy="630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spcBef>
                <a:spcPts val="1800"/>
              </a:spcBef>
              <a:buSzPct val="100000"/>
              <a:defRPr sz="4100" b="1" spc="41">
                <a:solidFill>
                  <a:srgbClr val="000000"/>
                </a:solidFill>
                <a:latin typeface="Snowflake Sans Book"/>
                <a:ea typeface="Snowflake Sans Book"/>
                <a:cs typeface="Snowflake Sans Book"/>
                <a:sym typeface="Snowflake Sans Book"/>
              </a:defRPr>
            </a:pPr>
            <a:br>
              <a:rPr lang="es-CO" dirty="0">
                <a:solidFill>
                  <a:srgbClr val="002060"/>
                </a:solidFill>
              </a:rPr>
            </a:br>
            <a:br>
              <a:rPr lang="es-CO" dirty="0">
                <a:solidFill>
                  <a:srgbClr val="002060"/>
                </a:solidFill>
              </a:rPr>
            </a:br>
            <a:endParaRPr lang="es-CO" dirty="0">
              <a:solidFill>
                <a:srgbClr val="002060"/>
              </a:solidFill>
            </a:endParaRPr>
          </a:p>
          <a:p>
            <a:pPr marL="731520" indent="-731520" algn="l" defTabSz="825500">
              <a:spcBef>
                <a:spcPts val="1800"/>
              </a:spcBef>
              <a:buSzPct val="100000"/>
              <a:buAutoNum type="arabicPeriod"/>
              <a:defRPr sz="4100" b="1" spc="41">
                <a:solidFill>
                  <a:srgbClr val="000000"/>
                </a:solidFill>
                <a:latin typeface="Snowflake Sans Book"/>
                <a:ea typeface="Snowflake Sans Book"/>
                <a:cs typeface="Snowflake Sans Book"/>
                <a:sym typeface="Snowflake Sans Book"/>
              </a:defRPr>
            </a:pPr>
            <a:r>
              <a:rPr lang="es-CO" dirty="0">
                <a:solidFill>
                  <a:srgbClr val="002060"/>
                </a:solidFill>
              </a:rPr>
              <a:t>cómo usar este documento</a:t>
            </a:r>
          </a:p>
          <a:p>
            <a:pPr marL="731520" indent="-731520" algn="l" defTabSz="825500">
              <a:spcBef>
                <a:spcPts val="1800"/>
              </a:spcBef>
              <a:buSzPct val="100000"/>
              <a:buAutoNum type="arabicPeriod"/>
              <a:defRPr sz="4100" b="1" spc="41">
                <a:solidFill>
                  <a:srgbClr val="000000"/>
                </a:solidFill>
                <a:latin typeface="Snowflake Sans Book"/>
                <a:ea typeface="Snowflake Sans Book"/>
                <a:cs typeface="Snowflake Sans Book"/>
                <a:sym typeface="Snowflake Sans Book"/>
              </a:defRPr>
            </a:pPr>
            <a:r>
              <a:rPr lang="es-CO" dirty="0">
                <a:solidFill>
                  <a:srgbClr val="002060"/>
                </a:solidFill>
              </a:rPr>
              <a:t>¿Para qué sirven las predicciones?</a:t>
            </a:r>
            <a:endParaRPr dirty="0">
              <a:solidFill>
                <a:srgbClr val="002060"/>
              </a:solidFill>
            </a:endParaRPr>
          </a:p>
          <a:p>
            <a:pPr marL="731520" indent="-731520" algn="l" defTabSz="825500">
              <a:spcBef>
                <a:spcPts val="1800"/>
              </a:spcBef>
              <a:buSzPct val="100000"/>
              <a:buAutoNum type="arabicPeriod"/>
              <a:defRPr sz="4100" b="1" spc="41">
                <a:solidFill>
                  <a:srgbClr val="000000"/>
                </a:solidFill>
                <a:latin typeface="Snowflake Sans Book"/>
                <a:ea typeface="Snowflake Sans Book"/>
                <a:cs typeface="Snowflake Sans Book"/>
                <a:sym typeface="Snowflake Sans Book"/>
              </a:defRPr>
            </a:pPr>
            <a:r>
              <a:rPr lang="es-CO" dirty="0">
                <a:solidFill>
                  <a:srgbClr val="002060"/>
                </a:solidFill>
              </a:rPr>
              <a:t>Regresiones</a:t>
            </a:r>
          </a:p>
          <a:p>
            <a:pPr marL="731520" indent="-731520" algn="l" defTabSz="825500">
              <a:spcBef>
                <a:spcPts val="1800"/>
              </a:spcBef>
              <a:buSzPct val="100000"/>
              <a:buAutoNum type="arabicPeriod"/>
              <a:defRPr sz="4100" b="1" spc="41">
                <a:solidFill>
                  <a:srgbClr val="000000"/>
                </a:solidFill>
                <a:latin typeface="Snowflake Sans Book"/>
                <a:ea typeface="Snowflake Sans Book"/>
                <a:cs typeface="Snowflake Sans Book"/>
                <a:sym typeface="Snowflake Sans Book"/>
              </a:defRPr>
            </a:pPr>
            <a:r>
              <a:rPr lang="es-CO" dirty="0" err="1">
                <a:solidFill>
                  <a:srgbClr val="002060"/>
                </a:solidFill>
              </a:rPr>
              <a:t>Deploy</a:t>
            </a:r>
            <a:endParaRPr dirty="0">
              <a:solidFill>
                <a:srgbClr val="002060"/>
              </a:solidFill>
            </a:endParaRPr>
          </a:p>
          <a:p>
            <a:pPr algn="l" defTabSz="825500">
              <a:spcBef>
                <a:spcPts val="1800"/>
              </a:spcBef>
              <a:buSzPct val="100000"/>
              <a:defRPr sz="4100" b="1" spc="41">
                <a:solidFill>
                  <a:srgbClr val="000000"/>
                </a:solidFill>
                <a:latin typeface="Snowflake Sans Book"/>
                <a:ea typeface="Snowflake Sans Book"/>
                <a:cs typeface="Snowflake Sans Book"/>
                <a:sym typeface="Snowflake Sans Book"/>
              </a:defRPr>
            </a:pPr>
            <a:endParaRPr lang="es-CO" dirty="0">
              <a:solidFill>
                <a:srgbClr val="002060"/>
              </a:solidFill>
            </a:endParaRPr>
          </a:p>
        </p:txBody>
      </p:sp>
      <p:pic>
        <p:nvPicPr>
          <p:cNvPr id="462" name="Image" descr="Image"/>
          <p:cNvPicPr>
            <a:picLocks noChangeAspect="1"/>
          </p:cNvPicPr>
          <p:nvPr/>
        </p:nvPicPr>
        <p:blipFill>
          <a:blip r:embed="rId2"/>
          <a:stretch>
            <a:fillRect/>
          </a:stretch>
        </p:blipFill>
        <p:spPr>
          <a:xfrm>
            <a:off x="5335164" y="2746817"/>
            <a:ext cx="2251633" cy="2251633"/>
          </a:xfrm>
          <a:prstGeom prst="rect">
            <a:avLst/>
          </a:prstGeom>
          <a:solidFill>
            <a:srgbClr val="FFFFFF"/>
          </a:solidFill>
          <a:ln w="12700">
            <a:miter lim="400000"/>
          </a:ln>
        </p:spPr>
      </p:pic>
      <p:sp>
        <p:nvSpPr>
          <p:cNvPr id="4" name="Brand Deck Template">
            <a:extLst>
              <a:ext uri="{FF2B5EF4-FFF2-40B4-BE49-F238E27FC236}">
                <a16:creationId xmlns:a16="http://schemas.microsoft.com/office/drawing/2014/main" id="{4400AF78-8E6E-0CBA-3AF9-AB3EE8FD7F6A}"/>
              </a:ext>
            </a:extLst>
          </p:cNvPr>
          <p:cNvSpPr txBox="1">
            <a:spLocks/>
          </p:cNvSpPr>
          <p:nvPr/>
        </p:nvSpPr>
        <p:spPr>
          <a:xfrm>
            <a:off x="1699001" y="12484489"/>
            <a:ext cx="7272326" cy="423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0" marR="0" indent="0" algn="l" defTabSz="2438338" rtl="0" latinLnBrk="0">
              <a:lnSpc>
                <a:spcPct val="70000"/>
              </a:lnSpc>
              <a:spcBef>
                <a:spcPts val="0"/>
              </a:spcBef>
              <a:spcAft>
                <a:spcPts val="0"/>
              </a:spcAft>
              <a:buClrTx/>
              <a:buSzTx/>
              <a:buFontTx/>
              <a:buNone/>
              <a:tabLst/>
              <a:defRPr sz="10000" b="0" i="0" u="none" strike="noStrike" cap="none" spc="0" baseline="0">
                <a:solidFill>
                  <a:srgbClr val="FFFFFF"/>
                </a:solidFill>
                <a:uFillTx/>
                <a:latin typeface="Snowflake Sans Black"/>
                <a:ea typeface="Snowflake Sans Black"/>
                <a:cs typeface="Snowflake Sans Black"/>
                <a:sym typeface="Snowflake Sans Black"/>
              </a:defRPr>
            </a:lvl1pPr>
            <a:lvl2pPr marL="92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2pPr>
            <a:lvl3pPr marL="156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3pPr>
            <a:lvl4pPr marL="219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4pPr>
            <a:lvl5pPr marL="283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5pPr>
            <a:lvl6pPr marL="346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6pPr>
            <a:lvl7pPr marL="410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7pPr>
            <a:lvl8pPr marL="4736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8pPr>
            <a:lvl9pPr marL="5371041" marR="0" indent="-291041" algn="l" defTabSz="457200" rtl="0" latinLnBrk="0">
              <a:lnSpc>
                <a:spcPts val="3300"/>
              </a:lnSpc>
              <a:spcBef>
                <a:spcPts val="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9pPr>
          </a:lstStyle>
          <a:p>
            <a:pPr hangingPunct="1"/>
            <a:r>
              <a:rPr lang="es-CO" sz="2800" b="1" dirty="0">
                <a:solidFill>
                  <a:srgbClr val="000000"/>
                </a:solidFill>
              </a:rPr>
              <a:t>/ Data </a:t>
            </a:r>
            <a:r>
              <a:rPr lang="es-CO" sz="2800" b="1" dirty="0" err="1">
                <a:solidFill>
                  <a:srgbClr val="000000"/>
                </a:solidFill>
              </a:rPr>
              <a:t>Science</a:t>
            </a:r>
            <a:r>
              <a:rPr lang="es-CO" sz="2800" b="1" dirty="0">
                <a:solidFill>
                  <a:srgbClr val="000000"/>
                </a:solidFill>
              </a:rPr>
              <a:t> </a:t>
            </a:r>
            <a:r>
              <a:rPr lang="es-CO" sz="2800" b="1" dirty="0" err="1">
                <a:solidFill>
                  <a:srgbClr val="000000"/>
                </a:solidFill>
              </a:rPr>
              <a:t>team</a:t>
            </a:r>
            <a:r>
              <a:rPr lang="es-CO" sz="2800" b="1" dirty="0">
                <a:solidFill>
                  <a:srgbClr val="000000"/>
                </a:solidFill>
              </a:rPr>
              <a:t> 2024</a:t>
            </a:r>
          </a:p>
        </p:txBody>
      </p:sp>
      <p:pic>
        <p:nvPicPr>
          <p:cNvPr id="5" name="Imagen 4" descr="Icono&#10;&#10;Descripción generada automáticamente">
            <a:extLst>
              <a:ext uri="{FF2B5EF4-FFF2-40B4-BE49-F238E27FC236}">
                <a16:creationId xmlns:a16="http://schemas.microsoft.com/office/drawing/2014/main" id="{5F9479C1-0541-D1DF-EB9C-D7B13E2E6BE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72883" y="8018594"/>
            <a:ext cx="2413914" cy="2413914"/>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1" name="Slide Number"/>
          <p:cNvSpPr txBox="1">
            <a:spLocks noGrp="1"/>
          </p:cNvSpPr>
          <p:nvPr>
            <p:ph type="sldNum" sz="quarter" idx="2"/>
          </p:nvPr>
        </p:nvSpPr>
        <p:spPr>
          <a:xfrm>
            <a:off x="23128102" y="12556579"/>
            <a:ext cx="297486"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532" name="Square"/>
          <p:cNvSpPr/>
          <p:nvPr/>
        </p:nvSpPr>
        <p:spPr>
          <a:xfrm>
            <a:off x="972409" y="5709084"/>
            <a:ext cx="1172732" cy="1172732"/>
          </a:xfrm>
          <a:prstGeom prst="rect">
            <a:avLst/>
          </a:prstGeom>
          <a:solidFill>
            <a:srgbClr val="002060"/>
          </a:solidFill>
          <a:ln w="12700">
            <a:miter lim="400000"/>
          </a:ln>
        </p:spPr>
        <p:txBody>
          <a:bodyPr lIns="50800" tIns="50800" rIns="50800" bIns="50800" anchor="ctr"/>
          <a:lstStyle/>
          <a:p>
            <a:pPr algn="l" defTabSz="825500">
              <a:defRPr sz="3200">
                <a:solidFill>
                  <a:srgbClr val="FFFFFF"/>
                </a:solidFill>
                <a:latin typeface="Helvetica Neue Medium"/>
                <a:ea typeface="Helvetica Neue Medium"/>
                <a:cs typeface="Helvetica Neue Medium"/>
                <a:sym typeface="Helvetica Neue Medium"/>
              </a:defRPr>
            </a:pPr>
            <a:endParaRPr>
              <a:solidFill>
                <a:srgbClr val="002060"/>
              </a:solidFill>
            </a:endParaRPr>
          </a:p>
        </p:txBody>
      </p:sp>
      <p:sp>
        <p:nvSpPr>
          <p:cNvPr id="533" name="Subhead"/>
          <p:cNvSpPr txBox="1"/>
          <p:nvPr/>
        </p:nvSpPr>
        <p:spPr>
          <a:xfrm>
            <a:off x="972409" y="7405697"/>
            <a:ext cx="3628841" cy="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solidFill>
                  <a:srgbClr val="002060"/>
                </a:solidFill>
              </a:rPr>
              <a:t>Script </a:t>
            </a:r>
            <a:endParaRPr dirty="0">
              <a:solidFill>
                <a:srgbClr val="002060"/>
              </a:solidFill>
            </a:endParaRPr>
          </a:p>
        </p:txBody>
      </p:sp>
      <p:sp>
        <p:nvSpPr>
          <p:cNvPr id="534" name="Lorem ipsum dolor sit amet, consec etur adip iscin elit. Suspe disse place rat, felis in biben dum trist ique, lectu magna fini bus dolor,."/>
          <p:cNvSpPr txBox="1"/>
          <p:nvPr/>
        </p:nvSpPr>
        <p:spPr>
          <a:xfrm>
            <a:off x="972409" y="8623524"/>
            <a:ext cx="8540868" cy="32660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solidFill>
                  <a:srgbClr val="002060"/>
                </a:solidFill>
              </a:rPr>
              <a:t>Si se usa el script que generamos o alguna otra herramienta como Excel, se deben seguir los pasos que se mencionan para correr los modelos (No todas las veces se deben evaluar todos los modelos).</a:t>
            </a:r>
          </a:p>
          <a:p>
            <a:endParaRPr lang="es-CO" dirty="0">
              <a:solidFill>
                <a:srgbClr val="002060"/>
              </a:solidFill>
            </a:endParaRPr>
          </a:p>
          <a:p>
            <a:pPr marL="342900" indent="-342900">
              <a:buFont typeface="Arial" panose="020B0604020202020204" pitchFamily="34" charset="0"/>
              <a:buChar char="•"/>
            </a:pPr>
            <a:r>
              <a:rPr lang="es-ES" dirty="0">
                <a:solidFill>
                  <a:srgbClr val="002060"/>
                </a:solidFill>
              </a:rPr>
              <a:t>Si no se tiene conocimiento de código, recomendamos limpiarla manualmente antes de cargarla al script.</a:t>
            </a:r>
          </a:p>
          <a:p>
            <a:pPr marL="342900" indent="-342900">
              <a:buFont typeface="Arial" panose="020B0604020202020204" pitchFamily="34" charset="0"/>
              <a:buChar char="•"/>
            </a:pPr>
            <a:endParaRPr lang="es-ES" dirty="0">
              <a:solidFill>
                <a:srgbClr val="002060"/>
              </a:solidFill>
            </a:endParaRPr>
          </a:p>
          <a:p>
            <a:pPr marL="342900" indent="-342900">
              <a:buFont typeface="Arial" panose="020B0604020202020204" pitchFamily="34" charset="0"/>
              <a:buChar char="•"/>
            </a:pPr>
            <a:r>
              <a:rPr lang="es-ES" dirty="0">
                <a:solidFill>
                  <a:srgbClr val="002060"/>
                </a:solidFill>
              </a:rPr>
              <a:t>Todas las líneas están documentadas para que simplemente se cambien los nombres de las variables.</a:t>
            </a:r>
          </a:p>
          <a:p>
            <a:pPr marL="342900" indent="-342900">
              <a:buFont typeface="Arial" panose="020B0604020202020204" pitchFamily="34" charset="0"/>
              <a:buChar char="•"/>
            </a:pPr>
            <a:endParaRPr lang="es-ES" dirty="0">
              <a:solidFill>
                <a:srgbClr val="002060"/>
              </a:solidFill>
            </a:endParaRPr>
          </a:p>
          <a:p>
            <a:pPr marL="342900" indent="-342900">
              <a:buFont typeface="Arial" panose="020B0604020202020204" pitchFamily="34" charset="0"/>
              <a:buChar char="•"/>
            </a:pPr>
            <a:r>
              <a:rPr lang="es-ES" dirty="0">
                <a:solidFill>
                  <a:srgbClr val="002060"/>
                </a:solidFill>
              </a:rPr>
              <a:t>Con la información obtenida se realiza el análisis basándonos en el contexto y la realidad de cada escenario que queramos predecir.</a:t>
            </a:r>
          </a:p>
          <a:p>
            <a:pPr marL="342900" indent="-342900">
              <a:buFont typeface="Arial" panose="020B0604020202020204" pitchFamily="34" charset="0"/>
              <a:buChar char="•"/>
            </a:pPr>
            <a:endParaRPr lang="es-CO" dirty="0">
              <a:solidFill>
                <a:srgbClr val="002060"/>
              </a:solidFill>
            </a:endParaRPr>
          </a:p>
        </p:txBody>
      </p:sp>
      <p:sp>
        <p:nvSpPr>
          <p:cNvPr id="540" name="Rectangle"/>
          <p:cNvSpPr/>
          <p:nvPr/>
        </p:nvSpPr>
        <p:spPr>
          <a:xfrm>
            <a:off x="2145140" y="6024432"/>
            <a:ext cx="7491229" cy="440319"/>
          </a:xfrm>
          <a:prstGeom prst="rect">
            <a:avLst/>
          </a:prstGeom>
          <a:solidFill>
            <a:srgbClr val="00206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solidFill>
                <a:srgbClr val="002060"/>
              </a:solidFill>
            </a:endParaRPr>
          </a:p>
        </p:txBody>
      </p:sp>
      <p:sp>
        <p:nvSpPr>
          <p:cNvPr id="544" name="Headline goes here"/>
          <p:cNvSpPr txBox="1"/>
          <p:nvPr/>
        </p:nvSpPr>
        <p:spPr>
          <a:xfrm>
            <a:off x="892286" y="1339385"/>
            <a:ext cx="10114026" cy="1002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FFFFFF"/>
                </a:solidFill>
                <a:latin typeface="Snowflake Sans Book"/>
                <a:ea typeface="Snowflake Sans Book"/>
                <a:cs typeface="Snowflake Sans Book"/>
                <a:sym typeface="Snowflake Sans Book"/>
              </a:defRPr>
            </a:lvl1pPr>
          </a:lstStyle>
          <a:p>
            <a:r>
              <a:rPr lang="es-CO" dirty="0" err="1">
                <a:solidFill>
                  <a:srgbClr val="002060"/>
                </a:solidFill>
              </a:rPr>
              <a:t>Deploy</a:t>
            </a:r>
            <a:endParaRPr lang="es-CO" dirty="0">
              <a:solidFill>
                <a:srgbClr val="002060"/>
              </a:solidFill>
            </a:endParaRPr>
          </a:p>
        </p:txBody>
      </p:sp>
      <p:sp>
        <p:nvSpPr>
          <p:cNvPr id="2" name="1">
            <a:extLst>
              <a:ext uri="{FF2B5EF4-FFF2-40B4-BE49-F238E27FC236}">
                <a16:creationId xmlns:a16="http://schemas.microsoft.com/office/drawing/2014/main" id="{9CD106CE-6585-0F6D-A142-8EE127C26E68}"/>
              </a:ext>
            </a:extLst>
          </p:cNvPr>
          <p:cNvSpPr txBox="1"/>
          <p:nvPr/>
        </p:nvSpPr>
        <p:spPr>
          <a:xfrm>
            <a:off x="972409" y="3116885"/>
            <a:ext cx="3628841" cy="2383666"/>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rPr lang="es-CO" dirty="0">
                <a:solidFill>
                  <a:srgbClr val="002060"/>
                </a:solidFill>
              </a:rPr>
              <a:t>2</a:t>
            </a:r>
            <a:endParaRPr dirty="0">
              <a:solidFill>
                <a:srgbClr val="002060"/>
              </a:solidFill>
            </a:endParaRPr>
          </a:p>
        </p:txBody>
      </p:sp>
      <p:pic>
        <p:nvPicPr>
          <p:cNvPr id="7" name="Imagen 6">
            <a:extLst>
              <a:ext uri="{FF2B5EF4-FFF2-40B4-BE49-F238E27FC236}">
                <a16:creationId xmlns:a16="http://schemas.microsoft.com/office/drawing/2014/main" id="{9152B58D-E054-2844-D21C-0F54B781B82E}"/>
              </a:ext>
            </a:extLst>
          </p:cNvPr>
          <p:cNvPicPr>
            <a:picLocks noChangeAspect="1"/>
          </p:cNvPicPr>
          <p:nvPr/>
        </p:nvPicPr>
        <p:blipFill>
          <a:blip r:embed="rId2"/>
          <a:stretch>
            <a:fillRect/>
          </a:stretch>
        </p:blipFill>
        <p:spPr>
          <a:xfrm>
            <a:off x="10001445" y="1094271"/>
            <a:ext cx="7491229" cy="11462308"/>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90AC5872-B1DD-EDB8-12CB-68B5507AE5C4}"/>
              </a:ext>
            </a:extLst>
          </p:cNvPr>
          <p:cNvPicPr>
            <a:picLocks noChangeAspect="1"/>
          </p:cNvPicPr>
          <p:nvPr/>
        </p:nvPicPr>
        <p:blipFill>
          <a:blip r:embed="rId3"/>
          <a:stretch>
            <a:fillRect/>
          </a:stretch>
        </p:blipFill>
        <p:spPr>
          <a:xfrm>
            <a:off x="17701841" y="1094272"/>
            <a:ext cx="6247996" cy="4128360"/>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73B4BB96-194C-F387-6C04-8EBAE9BD5860}"/>
              </a:ext>
            </a:extLst>
          </p:cNvPr>
          <p:cNvPicPr>
            <a:picLocks noChangeAspect="1"/>
          </p:cNvPicPr>
          <p:nvPr/>
        </p:nvPicPr>
        <p:blipFill>
          <a:blip r:embed="rId4"/>
          <a:stretch>
            <a:fillRect/>
          </a:stretch>
        </p:blipFill>
        <p:spPr>
          <a:xfrm>
            <a:off x="17701841" y="6024432"/>
            <a:ext cx="6247996" cy="324177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EAE76F2D-2824-40FD-B17A-1B24AA72FAA0}"/>
              </a:ext>
            </a:extLst>
          </p:cNvPr>
          <p:cNvPicPr>
            <a:picLocks noChangeAspect="1"/>
          </p:cNvPicPr>
          <p:nvPr/>
        </p:nvPicPr>
        <p:blipFill>
          <a:blip r:embed="rId5"/>
          <a:stretch>
            <a:fillRect/>
          </a:stretch>
        </p:blipFill>
        <p:spPr>
          <a:xfrm>
            <a:off x="17783230" y="9742854"/>
            <a:ext cx="6166607" cy="2813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6540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1" name="Slide Number"/>
          <p:cNvSpPr txBox="1">
            <a:spLocks noGrp="1"/>
          </p:cNvSpPr>
          <p:nvPr>
            <p:ph type="sldNum" sz="quarter" idx="2"/>
          </p:nvPr>
        </p:nvSpPr>
        <p:spPr>
          <a:xfrm>
            <a:off x="23128102" y="12556579"/>
            <a:ext cx="297486"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532" name="Square"/>
          <p:cNvSpPr/>
          <p:nvPr/>
        </p:nvSpPr>
        <p:spPr>
          <a:xfrm>
            <a:off x="972409" y="5709084"/>
            <a:ext cx="1172732" cy="1172732"/>
          </a:xfrm>
          <a:prstGeom prst="rect">
            <a:avLst/>
          </a:prstGeom>
          <a:solidFill>
            <a:srgbClr val="002060"/>
          </a:solidFill>
          <a:ln w="12700">
            <a:miter lim="400000"/>
          </a:ln>
        </p:spPr>
        <p:txBody>
          <a:bodyPr lIns="50800" tIns="50800" rIns="50800" bIns="50800" anchor="ctr"/>
          <a:lstStyle/>
          <a:p>
            <a:pPr algn="l" defTabSz="825500">
              <a:defRPr sz="3200">
                <a:solidFill>
                  <a:srgbClr val="FFFFFF"/>
                </a:solidFill>
                <a:latin typeface="Helvetica Neue Medium"/>
                <a:ea typeface="Helvetica Neue Medium"/>
                <a:cs typeface="Helvetica Neue Medium"/>
                <a:sym typeface="Helvetica Neue Medium"/>
              </a:defRPr>
            </a:pPr>
            <a:endParaRPr>
              <a:solidFill>
                <a:srgbClr val="002060"/>
              </a:solidFill>
            </a:endParaRPr>
          </a:p>
        </p:txBody>
      </p:sp>
      <p:sp>
        <p:nvSpPr>
          <p:cNvPr id="533" name="Subhead"/>
          <p:cNvSpPr txBox="1"/>
          <p:nvPr/>
        </p:nvSpPr>
        <p:spPr>
          <a:xfrm>
            <a:off x="972409" y="7405697"/>
            <a:ext cx="3628841" cy="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solidFill>
                  <a:srgbClr val="002060"/>
                </a:solidFill>
              </a:rPr>
              <a:t>Análisis </a:t>
            </a:r>
            <a:endParaRPr dirty="0">
              <a:solidFill>
                <a:srgbClr val="002060"/>
              </a:solidFill>
            </a:endParaRPr>
          </a:p>
        </p:txBody>
      </p:sp>
      <p:sp>
        <p:nvSpPr>
          <p:cNvPr id="534" name="Lorem ipsum dolor sit amet, consec etur adip iscin elit. Suspe disse place rat, felis in biben dum trist ique, lectu magna fini bus dolor,."/>
          <p:cNvSpPr txBox="1"/>
          <p:nvPr/>
        </p:nvSpPr>
        <p:spPr>
          <a:xfrm>
            <a:off x="972409" y="8623524"/>
            <a:ext cx="8540868" cy="3266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solidFill>
                  <a:srgbClr val="002060"/>
                </a:solidFill>
              </a:rPr>
              <a:t>El objetivo de esta metodología es alentar al análisis de escenarios, identificar oportunidades o generar alertas tempranas, es por eso que el grueso del trabajo será la información obtenida después de verificar cada modelo.</a:t>
            </a:r>
          </a:p>
          <a:p>
            <a:endParaRPr lang="es-ES" dirty="0">
              <a:solidFill>
                <a:srgbClr val="002060"/>
              </a:solidFill>
            </a:endParaRPr>
          </a:p>
          <a:p>
            <a:pPr marL="342900" indent="-342900">
              <a:buFont typeface="Arial" panose="020B0604020202020204" pitchFamily="34" charset="0"/>
              <a:buChar char="•"/>
            </a:pPr>
            <a:endParaRPr lang="es-CO" dirty="0">
              <a:solidFill>
                <a:srgbClr val="002060"/>
              </a:solidFill>
            </a:endParaRPr>
          </a:p>
        </p:txBody>
      </p:sp>
      <p:sp>
        <p:nvSpPr>
          <p:cNvPr id="540" name="Rectangle"/>
          <p:cNvSpPr/>
          <p:nvPr/>
        </p:nvSpPr>
        <p:spPr>
          <a:xfrm>
            <a:off x="2145140" y="6024432"/>
            <a:ext cx="7491229" cy="440319"/>
          </a:xfrm>
          <a:prstGeom prst="rect">
            <a:avLst/>
          </a:prstGeom>
          <a:solidFill>
            <a:srgbClr val="00206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solidFill>
                <a:srgbClr val="002060"/>
              </a:solidFill>
            </a:endParaRPr>
          </a:p>
        </p:txBody>
      </p:sp>
      <p:sp>
        <p:nvSpPr>
          <p:cNvPr id="544" name="Headline goes here"/>
          <p:cNvSpPr txBox="1"/>
          <p:nvPr/>
        </p:nvSpPr>
        <p:spPr>
          <a:xfrm>
            <a:off x="892286" y="1339385"/>
            <a:ext cx="10114026" cy="1002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FFFFFF"/>
                </a:solidFill>
                <a:latin typeface="Snowflake Sans Book"/>
                <a:ea typeface="Snowflake Sans Book"/>
                <a:cs typeface="Snowflake Sans Book"/>
                <a:sym typeface="Snowflake Sans Book"/>
              </a:defRPr>
            </a:lvl1pPr>
          </a:lstStyle>
          <a:p>
            <a:r>
              <a:rPr lang="es-CO" dirty="0" err="1">
                <a:solidFill>
                  <a:srgbClr val="002060"/>
                </a:solidFill>
              </a:rPr>
              <a:t>Deploy</a:t>
            </a:r>
            <a:endParaRPr lang="es-CO" dirty="0">
              <a:solidFill>
                <a:srgbClr val="002060"/>
              </a:solidFill>
            </a:endParaRPr>
          </a:p>
        </p:txBody>
      </p:sp>
      <p:sp>
        <p:nvSpPr>
          <p:cNvPr id="2" name="1">
            <a:extLst>
              <a:ext uri="{FF2B5EF4-FFF2-40B4-BE49-F238E27FC236}">
                <a16:creationId xmlns:a16="http://schemas.microsoft.com/office/drawing/2014/main" id="{9CD106CE-6585-0F6D-A142-8EE127C26E68}"/>
              </a:ext>
            </a:extLst>
          </p:cNvPr>
          <p:cNvSpPr txBox="1"/>
          <p:nvPr/>
        </p:nvSpPr>
        <p:spPr>
          <a:xfrm>
            <a:off x="972409" y="3116885"/>
            <a:ext cx="3628841" cy="2383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rPr lang="es-CO" dirty="0">
                <a:solidFill>
                  <a:srgbClr val="002060"/>
                </a:solidFill>
              </a:rPr>
              <a:t>3</a:t>
            </a:r>
            <a:endParaRPr dirty="0">
              <a:solidFill>
                <a:srgbClr val="002060"/>
              </a:solidFill>
            </a:endParaRPr>
          </a:p>
        </p:txBody>
      </p:sp>
      <p:sp>
        <p:nvSpPr>
          <p:cNvPr id="3" name="Rectangle">
            <a:extLst>
              <a:ext uri="{FF2B5EF4-FFF2-40B4-BE49-F238E27FC236}">
                <a16:creationId xmlns:a16="http://schemas.microsoft.com/office/drawing/2014/main" id="{C4AB8CAD-B743-1ABB-E05A-0671412D88AB}"/>
              </a:ext>
            </a:extLst>
          </p:cNvPr>
          <p:cNvSpPr/>
          <p:nvPr/>
        </p:nvSpPr>
        <p:spPr>
          <a:xfrm>
            <a:off x="12988975" y="526889"/>
            <a:ext cx="4974304" cy="5923718"/>
          </a:xfrm>
          <a:prstGeom prst="rect">
            <a:avLst/>
          </a:prstGeom>
          <a:solidFill>
            <a:srgbClr val="002060"/>
          </a:solidFill>
          <a:ln w="12700">
            <a:miter lim="400000"/>
          </a:ln>
        </p:spPr>
        <p:txBody>
          <a:bodyPr lIns="50800" tIns="50800" rIns="50800" bIns="50800" anchor="ctr"/>
          <a:lstStyle/>
          <a:p>
            <a:pPr defTabSz="825500">
              <a:lnSpc>
                <a:spcPct val="80000"/>
              </a:lnSpc>
              <a:defRPr sz="4000" b="1" cap="all">
                <a:solidFill>
                  <a:srgbClr val="FFFFFF"/>
                </a:solidFill>
                <a:latin typeface="Snowflake Sans Book"/>
                <a:ea typeface="Snowflake Sans Book"/>
                <a:cs typeface="Snowflake Sans Book"/>
                <a:sym typeface="Snowflake Sans Book"/>
              </a:defRPr>
            </a:pPr>
            <a:endParaRPr dirty="0"/>
          </a:p>
        </p:txBody>
      </p:sp>
      <p:sp>
        <p:nvSpPr>
          <p:cNvPr id="4" name="Rectangle">
            <a:extLst>
              <a:ext uri="{FF2B5EF4-FFF2-40B4-BE49-F238E27FC236}">
                <a16:creationId xmlns:a16="http://schemas.microsoft.com/office/drawing/2014/main" id="{BBAFF207-E568-3818-F1B3-14371F623C30}"/>
              </a:ext>
            </a:extLst>
          </p:cNvPr>
          <p:cNvSpPr txBox="1"/>
          <p:nvPr/>
        </p:nvSpPr>
        <p:spPr>
          <a:xfrm>
            <a:off x="13478433" y="3502892"/>
            <a:ext cx="3829971" cy="60801"/>
          </a:xfrm>
          <a:prstGeom prst="rect">
            <a:avLst/>
          </a:prstGeom>
          <a:solidFill>
            <a:schemeClr val="bg1"/>
          </a:solidFill>
          <a:ln w="57150">
            <a:solidFill>
              <a:schemeClr val="bg1"/>
            </a:solidFill>
            <a:miter lim="400000"/>
          </a:ln>
        </p:spPr>
        <p:txBody>
          <a:bodyPr lIns="203200" tIns="203200" rIns="203200" bIns="203200" anchor="ctr"/>
          <a:lstStyle/>
          <a:p>
            <a:pPr defTabSz="825500">
              <a:defRPr sz="2200" b="1" cap="all" spc="66">
                <a:solidFill>
                  <a:srgbClr val="000000"/>
                </a:solidFill>
                <a:latin typeface="Snowflake Sans Book"/>
                <a:ea typeface="Snowflake Sans Book"/>
                <a:cs typeface="Snowflake Sans Book"/>
                <a:sym typeface="Snowflake Sans Book"/>
              </a:defRPr>
            </a:pPr>
            <a:endParaRPr/>
          </a:p>
        </p:txBody>
      </p:sp>
      <p:sp>
        <p:nvSpPr>
          <p:cNvPr id="5" name="Subhead">
            <a:extLst>
              <a:ext uri="{FF2B5EF4-FFF2-40B4-BE49-F238E27FC236}">
                <a16:creationId xmlns:a16="http://schemas.microsoft.com/office/drawing/2014/main" id="{CE791024-1B34-FE65-13E6-A07C426C4500}"/>
              </a:ext>
            </a:extLst>
          </p:cNvPr>
          <p:cNvSpPr txBox="1"/>
          <p:nvPr/>
        </p:nvSpPr>
        <p:spPr>
          <a:xfrm>
            <a:off x="13478433" y="2458602"/>
            <a:ext cx="3829971" cy="917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lnSpc>
                <a:spcPct val="120000"/>
              </a:lnSpc>
              <a:defRPr sz="2200" b="1" cap="all" spc="22">
                <a:solidFill>
                  <a:srgbClr val="000000"/>
                </a:solidFill>
                <a:latin typeface="Snowflake Sans Book"/>
                <a:ea typeface="Snowflake Sans Book"/>
                <a:cs typeface="Snowflake Sans Book"/>
                <a:sym typeface="Snowflake Sans Book"/>
              </a:defRPr>
            </a:lvl1pPr>
          </a:lstStyle>
          <a:p>
            <a:r>
              <a:rPr lang="es-CO" sz="2400" dirty="0">
                <a:solidFill>
                  <a:schemeClr val="bg1"/>
                </a:solidFill>
              </a:rPr>
              <a:t>el qué</a:t>
            </a:r>
            <a:endParaRPr sz="2400" dirty="0">
              <a:solidFill>
                <a:schemeClr val="bg1"/>
              </a:solidFill>
            </a:endParaRPr>
          </a:p>
        </p:txBody>
      </p:sp>
      <p:sp>
        <p:nvSpPr>
          <p:cNvPr id="6" name="Lorem ipsum dolor sit amet, consec etur adip iscin elit. Suspe disse place rat, felis in biben dum trist ique, lectu magna fini bus dolor, ut sagit tis nibh lorem in massa. In eget purus et torto lobor tis auctor non ve.">
            <a:extLst>
              <a:ext uri="{FF2B5EF4-FFF2-40B4-BE49-F238E27FC236}">
                <a16:creationId xmlns:a16="http://schemas.microsoft.com/office/drawing/2014/main" id="{BA08C656-209D-0B29-AF02-1F73B047F2D5}"/>
              </a:ext>
            </a:extLst>
          </p:cNvPr>
          <p:cNvSpPr txBox="1"/>
          <p:nvPr/>
        </p:nvSpPr>
        <p:spPr>
          <a:xfrm>
            <a:off x="13478433" y="3777796"/>
            <a:ext cx="3829971" cy="199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50000"/>
              </a:lnSpc>
              <a:defRPr sz="2100" spc="19">
                <a:solidFill>
                  <a:srgbClr val="000000"/>
                </a:solidFill>
                <a:latin typeface="Snowflake Sans Book"/>
                <a:ea typeface="Snowflake Sans Book"/>
                <a:cs typeface="Snowflake Sans Book"/>
              </a:defRPr>
            </a:lvl1pPr>
          </a:lstStyle>
          <a:p>
            <a:r>
              <a:rPr lang="es-CO" dirty="0">
                <a:solidFill>
                  <a:schemeClr val="bg1"/>
                </a:solidFill>
              </a:rPr>
              <a:t>Qué nos están diciendo los datos? ¿Hay alguna tendencia? ¿Cuál es el contexto? ¿Tenemos un objetivo inicial?</a:t>
            </a:r>
            <a:endParaRPr dirty="0">
              <a:solidFill>
                <a:schemeClr val="bg1"/>
              </a:solidFill>
            </a:endParaRPr>
          </a:p>
        </p:txBody>
      </p:sp>
      <p:sp>
        <p:nvSpPr>
          <p:cNvPr id="8" name="01">
            <a:extLst>
              <a:ext uri="{FF2B5EF4-FFF2-40B4-BE49-F238E27FC236}">
                <a16:creationId xmlns:a16="http://schemas.microsoft.com/office/drawing/2014/main" id="{2920C896-C069-3455-A3FA-70A156D02DBC}"/>
              </a:ext>
            </a:extLst>
          </p:cNvPr>
          <p:cNvSpPr txBox="1"/>
          <p:nvPr/>
        </p:nvSpPr>
        <p:spPr>
          <a:xfrm>
            <a:off x="13179494" y="1094396"/>
            <a:ext cx="3829971" cy="1233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EFA246"/>
                </a:solidFill>
                <a:latin typeface="Snowflake Sans Black"/>
                <a:ea typeface="Snowflake Sans Black"/>
                <a:cs typeface="Snowflake Sans Black"/>
                <a:sym typeface="Snowflake Sans Black"/>
              </a:defRPr>
            </a:lvl1pPr>
          </a:lstStyle>
          <a:p>
            <a:r>
              <a:rPr lang="es-CO" sz="7200" dirty="0">
                <a:solidFill>
                  <a:schemeClr val="bg1"/>
                </a:solidFill>
              </a:rPr>
              <a:t>Descriptivo</a:t>
            </a:r>
            <a:endParaRPr sz="7200" dirty="0">
              <a:solidFill>
                <a:schemeClr val="bg1"/>
              </a:solidFill>
            </a:endParaRPr>
          </a:p>
        </p:txBody>
      </p:sp>
      <p:sp>
        <p:nvSpPr>
          <p:cNvPr id="17" name="Rectangle">
            <a:extLst>
              <a:ext uri="{FF2B5EF4-FFF2-40B4-BE49-F238E27FC236}">
                <a16:creationId xmlns:a16="http://schemas.microsoft.com/office/drawing/2014/main" id="{7A931B54-1B9A-D65A-2FE4-7CB26730D61C}"/>
              </a:ext>
            </a:extLst>
          </p:cNvPr>
          <p:cNvSpPr/>
          <p:nvPr/>
        </p:nvSpPr>
        <p:spPr>
          <a:xfrm>
            <a:off x="18153798" y="541033"/>
            <a:ext cx="4974304" cy="5923718"/>
          </a:xfrm>
          <a:prstGeom prst="rect">
            <a:avLst/>
          </a:prstGeom>
          <a:solidFill>
            <a:srgbClr val="0070C0"/>
          </a:solidFill>
          <a:ln w="12700">
            <a:miter lim="400000"/>
          </a:ln>
        </p:spPr>
        <p:txBody>
          <a:bodyPr lIns="50800" tIns="50800" rIns="50800" bIns="50800" anchor="ctr"/>
          <a:lstStyle/>
          <a:p>
            <a:pPr defTabSz="825500">
              <a:lnSpc>
                <a:spcPct val="80000"/>
              </a:lnSpc>
              <a:defRPr sz="4000" b="1" cap="all">
                <a:solidFill>
                  <a:srgbClr val="FFFFFF"/>
                </a:solidFill>
                <a:latin typeface="Snowflake Sans Book"/>
                <a:ea typeface="Snowflake Sans Book"/>
                <a:cs typeface="Snowflake Sans Book"/>
                <a:sym typeface="Snowflake Sans Book"/>
              </a:defRPr>
            </a:pPr>
            <a:endParaRPr dirty="0"/>
          </a:p>
        </p:txBody>
      </p:sp>
      <p:sp>
        <p:nvSpPr>
          <p:cNvPr id="18" name="Rectangle">
            <a:extLst>
              <a:ext uri="{FF2B5EF4-FFF2-40B4-BE49-F238E27FC236}">
                <a16:creationId xmlns:a16="http://schemas.microsoft.com/office/drawing/2014/main" id="{6A9543CC-4225-15E8-203C-8FF1BD7193E5}"/>
              </a:ext>
            </a:extLst>
          </p:cNvPr>
          <p:cNvSpPr txBox="1"/>
          <p:nvPr/>
        </p:nvSpPr>
        <p:spPr>
          <a:xfrm>
            <a:off x="18643256" y="3517036"/>
            <a:ext cx="3829971" cy="60801"/>
          </a:xfrm>
          <a:prstGeom prst="rect">
            <a:avLst/>
          </a:prstGeom>
          <a:solidFill>
            <a:schemeClr val="bg1"/>
          </a:solidFill>
          <a:ln w="57150">
            <a:solidFill>
              <a:schemeClr val="bg1"/>
            </a:solidFill>
            <a:miter lim="400000"/>
          </a:ln>
        </p:spPr>
        <p:txBody>
          <a:bodyPr lIns="203200" tIns="203200" rIns="203200" bIns="203200" anchor="ctr"/>
          <a:lstStyle/>
          <a:p>
            <a:pPr defTabSz="825500">
              <a:defRPr sz="2200" b="1" cap="all" spc="66">
                <a:solidFill>
                  <a:srgbClr val="000000"/>
                </a:solidFill>
                <a:latin typeface="Snowflake Sans Book"/>
                <a:ea typeface="Snowflake Sans Book"/>
                <a:cs typeface="Snowflake Sans Book"/>
                <a:sym typeface="Snowflake Sans Book"/>
              </a:defRPr>
            </a:pPr>
            <a:endParaRPr/>
          </a:p>
        </p:txBody>
      </p:sp>
      <p:sp>
        <p:nvSpPr>
          <p:cNvPr id="19" name="Subhead">
            <a:extLst>
              <a:ext uri="{FF2B5EF4-FFF2-40B4-BE49-F238E27FC236}">
                <a16:creationId xmlns:a16="http://schemas.microsoft.com/office/drawing/2014/main" id="{F76A02E3-F6A3-CA5B-5D5A-248A9065DC00}"/>
              </a:ext>
            </a:extLst>
          </p:cNvPr>
          <p:cNvSpPr txBox="1"/>
          <p:nvPr/>
        </p:nvSpPr>
        <p:spPr>
          <a:xfrm>
            <a:off x="18643256" y="2472746"/>
            <a:ext cx="3829971" cy="917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lnSpc>
                <a:spcPct val="120000"/>
              </a:lnSpc>
              <a:defRPr sz="2200" b="1" cap="all" spc="22">
                <a:solidFill>
                  <a:srgbClr val="000000"/>
                </a:solidFill>
                <a:latin typeface="Snowflake Sans Book"/>
                <a:ea typeface="Snowflake Sans Book"/>
                <a:cs typeface="Snowflake Sans Book"/>
                <a:sym typeface="Snowflake Sans Book"/>
              </a:defRPr>
            </a:lvl1pPr>
          </a:lstStyle>
          <a:p>
            <a:r>
              <a:rPr lang="es-CO" sz="2400" dirty="0">
                <a:solidFill>
                  <a:schemeClr val="bg1"/>
                </a:solidFill>
              </a:rPr>
              <a:t>El por qué</a:t>
            </a:r>
            <a:endParaRPr sz="2400" dirty="0">
              <a:solidFill>
                <a:schemeClr val="bg1"/>
              </a:solidFill>
            </a:endParaRPr>
          </a:p>
        </p:txBody>
      </p:sp>
      <p:sp>
        <p:nvSpPr>
          <p:cNvPr id="20" name="Lorem ipsum dolor sit amet, consec etur adip iscin elit. Suspe disse place rat, felis in biben dum trist ique, lectu magna fini bus dolor, ut sagit tis nibh lorem in massa. In eget purus et torto lobor tis auctor non ve.">
            <a:extLst>
              <a:ext uri="{FF2B5EF4-FFF2-40B4-BE49-F238E27FC236}">
                <a16:creationId xmlns:a16="http://schemas.microsoft.com/office/drawing/2014/main" id="{4F299909-906B-3580-3FAB-F77A1BED5725}"/>
              </a:ext>
            </a:extLst>
          </p:cNvPr>
          <p:cNvSpPr txBox="1"/>
          <p:nvPr/>
        </p:nvSpPr>
        <p:spPr>
          <a:xfrm>
            <a:off x="18643256" y="3791940"/>
            <a:ext cx="3829971" cy="1022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50000"/>
              </a:lnSpc>
              <a:defRPr sz="2100" spc="19">
                <a:solidFill>
                  <a:srgbClr val="000000"/>
                </a:solidFill>
                <a:latin typeface="Snowflake Sans Book"/>
                <a:ea typeface="Snowflake Sans Book"/>
                <a:cs typeface="Snowflake Sans Book"/>
              </a:defRPr>
            </a:lvl1pPr>
          </a:lstStyle>
          <a:p>
            <a:r>
              <a:rPr lang="es-CO" dirty="0">
                <a:solidFill>
                  <a:schemeClr val="bg1"/>
                </a:solidFill>
              </a:rPr>
              <a:t>Examinar los elementos y evaluar las razones y los resultados.</a:t>
            </a:r>
            <a:endParaRPr dirty="0">
              <a:solidFill>
                <a:schemeClr val="bg1"/>
              </a:solidFill>
            </a:endParaRPr>
          </a:p>
        </p:txBody>
      </p:sp>
      <p:sp>
        <p:nvSpPr>
          <p:cNvPr id="21" name="01">
            <a:extLst>
              <a:ext uri="{FF2B5EF4-FFF2-40B4-BE49-F238E27FC236}">
                <a16:creationId xmlns:a16="http://schemas.microsoft.com/office/drawing/2014/main" id="{121E1963-FCD5-A06E-CA24-0ACA14C5F9E3}"/>
              </a:ext>
            </a:extLst>
          </p:cNvPr>
          <p:cNvSpPr txBox="1"/>
          <p:nvPr/>
        </p:nvSpPr>
        <p:spPr>
          <a:xfrm>
            <a:off x="18344317" y="1108540"/>
            <a:ext cx="4128910" cy="1233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EFA246"/>
                </a:solidFill>
                <a:latin typeface="Snowflake Sans Black"/>
                <a:ea typeface="Snowflake Sans Black"/>
                <a:cs typeface="Snowflake Sans Black"/>
                <a:sym typeface="Snowflake Sans Black"/>
              </a:defRPr>
            </a:lvl1pPr>
          </a:lstStyle>
          <a:p>
            <a:r>
              <a:rPr lang="es-CO" sz="7200" dirty="0">
                <a:solidFill>
                  <a:schemeClr val="bg1"/>
                </a:solidFill>
              </a:rPr>
              <a:t>Diagnóstico</a:t>
            </a:r>
            <a:endParaRPr sz="7200" dirty="0">
              <a:solidFill>
                <a:schemeClr val="bg1"/>
              </a:solidFill>
            </a:endParaRPr>
          </a:p>
        </p:txBody>
      </p:sp>
      <p:sp>
        <p:nvSpPr>
          <p:cNvPr id="22" name="Rectangle">
            <a:extLst>
              <a:ext uri="{FF2B5EF4-FFF2-40B4-BE49-F238E27FC236}">
                <a16:creationId xmlns:a16="http://schemas.microsoft.com/office/drawing/2014/main" id="{9FA18651-3DDF-F905-BC04-4B6E6EDA584B}"/>
              </a:ext>
            </a:extLst>
          </p:cNvPr>
          <p:cNvSpPr/>
          <p:nvPr/>
        </p:nvSpPr>
        <p:spPr>
          <a:xfrm>
            <a:off x="12988975" y="6664710"/>
            <a:ext cx="4974304" cy="5923718"/>
          </a:xfrm>
          <a:prstGeom prst="rect">
            <a:avLst/>
          </a:prstGeom>
          <a:solidFill>
            <a:schemeClr val="accent2">
              <a:lumMod val="50000"/>
            </a:schemeClr>
          </a:solidFill>
          <a:ln w="12700">
            <a:miter lim="400000"/>
          </a:ln>
        </p:spPr>
        <p:txBody>
          <a:bodyPr lIns="50800" tIns="50800" rIns="50800" bIns="50800" anchor="ctr"/>
          <a:lstStyle/>
          <a:p>
            <a:pPr defTabSz="825500">
              <a:lnSpc>
                <a:spcPct val="80000"/>
              </a:lnSpc>
              <a:defRPr sz="4000" b="1" cap="all">
                <a:solidFill>
                  <a:srgbClr val="FFFFFF"/>
                </a:solidFill>
                <a:latin typeface="Snowflake Sans Book"/>
                <a:ea typeface="Snowflake Sans Book"/>
                <a:cs typeface="Snowflake Sans Book"/>
                <a:sym typeface="Snowflake Sans Book"/>
              </a:defRPr>
            </a:pPr>
            <a:endParaRPr dirty="0"/>
          </a:p>
        </p:txBody>
      </p:sp>
      <p:sp>
        <p:nvSpPr>
          <p:cNvPr id="23" name="Rectangle">
            <a:extLst>
              <a:ext uri="{FF2B5EF4-FFF2-40B4-BE49-F238E27FC236}">
                <a16:creationId xmlns:a16="http://schemas.microsoft.com/office/drawing/2014/main" id="{FA8ABA32-81AF-A04E-6F43-3E974C4AD03A}"/>
              </a:ext>
            </a:extLst>
          </p:cNvPr>
          <p:cNvSpPr txBox="1"/>
          <p:nvPr/>
        </p:nvSpPr>
        <p:spPr>
          <a:xfrm>
            <a:off x="13478433" y="9640713"/>
            <a:ext cx="3829971" cy="60801"/>
          </a:xfrm>
          <a:prstGeom prst="rect">
            <a:avLst/>
          </a:prstGeom>
          <a:solidFill>
            <a:schemeClr val="bg1"/>
          </a:solidFill>
          <a:ln w="57150">
            <a:solidFill>
              <a:schemeClr val="bg1"/>
            </a:solidFill>
            <a:miter lim="400000"/>
          </a:ln>
        </p:spPr>
        <p:txBody>
          <a:bodyPr lIns="203200" tIns="203200" rIns="203200" bIns="203200" anchor="ctr"/>
          <a:lstStyle/>
          <a:p>
            <a:pPr defTabSz="825500">
              <a:defRPr sz="2200" b="1" cap="all" spc="66">
                <a:solidFill>
                  <a:srgbClr val="000000"/>
                </a:solidFill>
                <a:latin typeface="Snowflake Sans Book"/>
                <a:ea typeface="Snowflake Sans Book"/>
                <a:cs typeface="Snowflake Sans Book"/>
                <a:sym typeface="Snowflake Sans Book"/>
              </a:defRPr>
            </a:pPr>
            <a:endParaRPr/>
          </a:p>
        </p:txBody>
      </p:sp>
      <p:sp>
        <p:nvSpPr>
          <p:cNvPr id="24" name="Subhead">
            <a:extLst>
              <a:ext uri="{FF2B5EF4-FFF2-40B4-BE49-F238E27FC236}">
                <a16:creationId xmlns:a16="http://schemas.microsoft.com/office/drawing/2014/main" id="{E88BE818-65B9-578A-3DC8-5427995A966B}"/>
              </a:ext>
            </a:extLst>
          </p:cNvPr>
          <p:cNvSpPr txBox="1"/>
          <p:nvPr/>
        </p:nvSpPr>
        <p:spPr>
          <a:xfrm>
            <a:off x="13478433" y="8596423"/>
            <a:ext cx="3829971" cy="917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lnSpc>
                <a:spcPct val="120000"/>
              </a:lnSpc>
              <a:defRPr sz="2200" b="1" cap="all" spc="22">
                <a:solidFill>
                  <a:srgbClr val="000000"/>
                </a:solidFill>
                <a:latin typeface="Snowflake Sans Book"/>
                <a:ea typeface="Snowflake Sans Book"/>
                <a:cs typeface="Snowflake Sans Book"/>
                <a:sym typeface="Snowflake Sans Book"/>
              </a:defRPr>
            </a:lvl1pPr>
          </a:lstStyle>
          <a:p>
            <a:r>
              <a:rPr lang="es-CO" sz="2400" dirty="0">
                <a:solidFill>
                  <a:schemeClr val="bg1"/>
                </a:solidFill>
              </a:rPr>
              <a:t>El cómo y cuándo</a:t>
            </a:r>
            <a:endParaRPr sz="2400" dirty="0">
              <a:solidFill>
                <a:schemeClr val="bg1"/>
              </a:solidFill>
            </a:endParaRPr>
          </a:p>
        </p:txBody>
      </p:sp>
      <p:sp>
        <p:nvSpPr>
          <p:cNvPr id="25" name="Lorem ipsum dolor sit amet, consec etur adip iscin elit. Suspe disse place rat, felis in biben dum trist ique, lectu magna fini bus dolor, ut sagit tis nibh lorem in massa. In eget purus et torto lobor tis auctor non ve.">
            <a:extLst>
              <a:ext uri="{FF2B5EF4-FFF2-40B4-BE49-F238E27FC236}">
                <a16:creationId xmlns:a16="http://schemas.microsoft.com/office/drawing/2014/main" id="{C9750E70-0570-C284-FEB0-E59B31145A16}"/>
              </a:ext>
            </a:extLst>
          </p:cNvPr>
          <p:cNvSpPr txBox="1"/>
          <p:nvPr/>
        </p:nvSpPr>
        <p:spPr>
          <a:xfrm>
            <a:off x="13478433" y="9915617"/>
            <a:ext cx="3829971" cy="1506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50000"/>
              </a:lnSpc>
              <a:defRPr sz="2100" spc="19">
                <a:solidFill>
                  <a:srgbClr val="000000"/>
                </a:solidFill>
                <a:latin typeface="Snowflake Sans Book"/>
                <a:ea typeface="Snowflake Sans Book"/>
                <a:cs typeface="Snowflake Sans Book"/>
              </a:defRPr>
            </a:lvl1pPr>
          </a:lstStyle>
          <a:p>
            <a:r>
              <a:rPr lang="es-CO" dirty="0">
                <a:solidFill>
                  <a:schemeClr val="bg1"/>
                </a:solidFill>
              </a:rPr>
              <a:t>Qué sucederá o cuál sería el comportamiento típico basado en los análisis previos.</a:t>
            </a:r>
            <a:endParaRPr dirty="0">
              <a:solidFill>
                <a:schemeClr val="bg1"/>
              </a:solidFill>
            </a:endParaRPr>
          </a:p>
        </p:txBody>
      </p:sp>
      <p:sp>
        <p:nvSpPr>
          <p:cNvPr id="26" name="01">
            <a:extLst>
              <a:ext uri="{FF2B5EF4-FFF2-40B4-BE49-F238E27FC236}">
                <a16:creationId xmlns:a16="http://schemas.microsoft.com/office/drawing/2014/main" id="{5807E943-4DE9-5817-5BD4-7B7D27695D1A}"/>
              </a:ext>
            </a:extLst>
          </p:cNvPr>
          <p:cNvSpPr txBox="1"/>
          <p:nvPr/>
        </p:nvSpPr>
        <p:spPr>
          <a:xfrm>
            <a:off x="13179494" y="7232217"/>
            <a:ext cx="3829971" cy="1233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EFA246"/>
                </a:solidFill>
                <a:latin typeface="Snowflake Sans Black"/>
                <a:ea typeface="Snowflake Sans Black"/>
                <a:cs typeface="Snowflake Sans Black"/>
                <a:sym typeface="Snowflake Sans Black"/>
              </a:defRPr>
            </a:lvl1pPr>
          </a:lstStyle>
          <a:p>
            <a:r>
              <a:rPr lang="es-CO" sz="7200" dirty="0">
                <a:solidFill>
                  <a:schemeClr val="bg1"/>
                </a:solidFill>
              </a:rPr>
              <a:t>Predictivo</a:t>
            </a:r>
            <a:endParaRPr sz="7200" dirty="0">
              <a:solidFill>
                <a:schemeClr val="bg1"/>
              </a:solidFill>
            </a:endParaRPr>
          </a:p>
        </p:txBody>
      </p:sp>
      <p:sp>
        <p:nvSpPr>
          <p:cNvPr id="27" name="Rectangle">
            <a:extLst>
              <a:ext uri="{FF2B5EF4-FFF2-40B4-BE49-F238E27FC236}">
                <a16:creationId xmlns:a16="http://schemas.microsoft.com/office/drawing/2014/main" id="{C482DA15-2752-934C-9B23-B03561586886}"/>
              </a:ext>
            </a:extLst>
          </p:cNvPr>
          <p:cNvSpPr/>
          <p:nvPr/>
        </p:nvSpPr>
        <p:spPr>
          <a:xfrm>
            <a:off x="18153798" y="6678854"/>
            <a:ext cx="4974304" cy="5923718"/>
          </a:xfrm>
          <a:prstGeom prst="rect">
            <a:avLst/>
          </a:prstGeom>
          <a:solidFill>
            <a:schemeClr val="tx1"/>
          </a:solidFill>
          <a:ln w="12700">
            <a:miter lim="400000"/>
          </a:ln>
        </p:spPr>
        <p:txBody>
          <a:bodyPr lIns="50800" tIns="50800" rIns="50800" bIns="50800" anchor="ctr"/>
          <a:lstStyle/>
          <a:p>
            <a:pPr defTabSz="825500">
              <a:lnSpc>
                <a:spcPct val="80000"/>
              </a:lnSpc>
              <a:defRPr sz="4000" b="1" cap="all">
                <a:solidFill>
                  <a:srgbClr val="FFFFFF"/>
                </a:solidFill>
                <a:latin typeface="Snowflake Sans Book"/>
                <a:ea typeface="Snowflake Sans Book"/>
                <a:cs typeface="Snowflake Sans Book"/>
                <a:sym typeface="Snowflake Sans Book"/>
              </a:defRPr>
            </a:pPr>
            <a:endParaRPr dirty="0"/>
          </a:p>
        </p:txBody>
      </p:sp>
      <p:sp>
        <p:nvSpPr>
          <p:cNvPr id="28" name="Rectangle">
            <a:extLst>
              <a:ext uri="{FF2B5EF4-FFF2-40B4-BE49-F238E27FC236}">
                <a16:creationId xmlns:a16="http://schemas.microsoft.com/office/drawing/2014/main" id="{D552765F-59CC-F55B-C9C8-52C41C8647D1}"/>
              </a:ext>
            </a:extLst>
          </p:cNvPr>
          <p:cNvSpPr txBox="1"/>
          <p:nvPr/>
        </p:nvSpPr>
        <p:spPr>
          <a:xfrm>
            <a:off x="18643256" y="9654857"/>
            <a:ext cx="3829971" cy="60801"/>
          </a:xfrm>
          <a:prstGeom prst="rect">
            <a:avLst/>
          </a:prstGeom>
          <a:solidFill>
            <a:schemeClr val="bg1"/>
          </a:solidFill>
          <a:ln w="57150">
            <a:solidFill>
              <a:schemeClr val="bg1"/>
            </a:solidFill>
            <a:miter lim="400000"/>
          </a:ln>
        </p:spPr>
        <p:txBody>
          <a:bodyPr lIns="203200" tIns="203200" rIns="203200" bIns="203200" anchor="ctr"/>
          <a:lstStyle/>
          <a:p>
            <a:pPr defTabSz="825500">
              <a:defRPr sz="2200" b="1" cap="all" spc="66">
                <a:solidFill>
                  <a:srgbClr val="000000"/>
                </a:solidFill>
                <a:latin typeface="Snowflake Sans Book"/>
                <a:ea typeface="Snowflake Sans Book"/>
                <a:cs typeface="Snowflake Sans Book"/>
                <a:sym typeface="Snowflake Sans Book"/>
              </a:defRPr>
            </a:pPr>
            <a:endParaRPr/>
          </a:p>
        </p:txBody>
      </p:sp>
      <p:sp>
        <p:nvSpPr>
          <p:cNvPr id="29" name="Subhead">
            <a:extLst>
              <a:ext uri="{FF2B5EF4-FFF2-40B4-BE49-F238E27FC236}">
                <a16:creationId xmlns:a16="http://schemas.microsoft.com/office/drawing/2014/main" id="{FF38F081-4BF2-3A7F-7A14-6EA01B562F8F}"/>
              </a:ext>
            </a:extLst>
          </p:cNvPr>
          <p:cNvSpPr txBox="1"/>
          <p:nvPr/>
        </p:nvSpPr>
        <p:spPr>
          <a:xfrm>
            <a:off x="18643256" y="8610567"/>
            <a:ext cx="3829971" cy="917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lnSpc>
                <a:spcPct val="120000"/>
              </a:lnSpc>
              <a:defRPr sz="2200" b="1" cap="all" spc="22">
                <a:solidFill>
                  <a:srgbClr val="000000"/>
                </a:solidFill>
                <a:latin typeface="Snowflake Sans Book"/>
                <a:ea typeface="Snowflake Sans Book"/>
                <a:cs typeface="Snowflake Sans Book"/>
                <a:sym typeface="Snowflake Sans Book"/>
              </a:defRPr>
            </a:lvl1pPr>
          </a:lstStyle>
          <a:p>
            <a:r>
              <a:rPr lang="es-CO" sz="2400" dirty="0">
                <a:solidFill>
                  <a:schemeClr val="bg1"/>
                </a:solidFill>
              </a:rPr>
              <a:t>Las relaciones</a:t>
            </a:r>
            <a:endParaRPr sz="2400" dirty="0">
              <a:solidFill>
                <a:schemeClr val="bg1"/>
              </a:solidFill>
            </a:endParaRPr>
          </a:p>
        </p:txBody>
      </p:sp>
      <p:sp>
        <p:nvSpPr>
          <p:cNvPr id="30" name="Lorem ipsum dolor sit amet, consec etur adip iscin elit. Suspe disse place rat, felis in biben dum trist ique, lectu magna fini bus dolor, ut sagit tis nibh lorem in massa. In eget purus et torto lobor tis auctor non ve.">
            <a:extLst>
              <a:ext uri="{FF2B5EF4-FFF2-40B4-BE49-F238E27FC236}">
                <a16:creationId xmlns:a16="http://schemas.microsoft.com/office/drawing/2014/main" id="{5FD68CCA-FEF4-702D-BCA5-830CE1E710D5}"/>
              </a:ext>
            </a:extLst>
          </p:cNvPr>
          <p:cNvSpPr txBox="1"/>
          <p:nvPr/>
        </p:nvSpPr>
        <p:spPr>
          <a:xfrm>
            <a:off x="18643256" y="9929761"/>
            <a:ext cx="3829971" cy="199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50000"/>
              </a:lnSpc>
              <a:defRPr sz="2100" spc="19">
                <a:solidFill>
                  <a:srgbClr val="000000"/>
                </a:solidFill>
                <a:latin typeface="Snowflake Sans Book"/>
                <a:ea typeface="Snowflake Sans Book"/>
                <a:cs typeface="Snowflake Sans Book"/>
              </a:defRPr>
            </a:lvl1pPr>
          </a:lstStyle>
          <a:p>
            <a:r>
              <a:rPr lang="es-CO" dirty="0">
                <a:solidFill>
                  <a:schemeClr val="bg1"/>
                </a:solidFill>
              </a:rPr>
              <a:t>Investigación crítica de las variables para encontrar posibles relaciones o causas de algún fenómeno</a:t>
            </a:r>
            <a:endParaRPr dirty="0">
              <a:solidFill>
                <a:schemeClr val="bg1"/>
              </a:solidFill>
            </a:endParaRPr>
          </a:p>
        </p:txBody>
      </p:sp>
      <p:sp>
        <p:nvSpPr>
          <p:cNvPr id="31" name="01">
            <a:extLst>
              <a:ext uri="{FF2B5EF4-FFF2-40B4-BE49-F238E27FC236}">
                <a16:creationId xmlns:a16="http://schemas.microsoft.com/office/drawing/2014/main" id="{4B5287D8-0C71-9827-15A0-14451ED350FC}"/>
              </a:ext>
            </a:extLst>
          </p:cNvPr>
          <p:cNvSpPr txBox="1"/>
          <p:nvPr/>
        </p:nvSpPr>
        <p:spPr>
          <a:xfrm>
            <a:off x="18344317" y="7246361"/>
            <a:ext cx="4128910" cy="1233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EFA246"/>
                </a:solidFill>
                <a:latin typeface="Snowflake Sans Black"/>
                <a:ea typeface="Snowflake Sans Black"/>
                <a:cs typeface="Snowflake Sans Black"/>
                <a:sym typeface="Snowflake Sans Black"/>
              </a:defRPr>
            </a:lvl1pPr>
          </a:lstStyle>
          <a:p>
            <a:r>
              <a:rPr lang="es-CO" sz="7200" dirty="0">
                <a:solidFill>
                  <a:schemeClr val="bg1"/>
                </a:solidFill>
              </a:rPr>
              <a:t>Exploratorio</a:t>
            </a:r>
            <a:endParaRPr sz="7200" dirty="0">
              <a:solidFill>
                <a:schemeClr val="bg1"/>
              </a:solidFill>
            </a:endParaRPr>
          </a:p>
        </p:txBody>
      </p:sp>
    </p:spTree>
    <p:extLst>
      <p:ext uri="{BB962C8B-B14F-4D97-AF65-F5344CB8AC3E}">
        <p14:creationId xmlns:p14="http://schemas.microsoft.com/office/powerpoint/2010/main" val="378224179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 name="Square"/>
          <p:cNvSpPr/>
          <p:nvPr/>
        </p:nvSpPr>
        <p:spPr>
          <a:xfrm>
            <a:off x="972409" y="5709084"/>
            <a:ext cx="1172732" cy="1172732"/>
          </a:xfrm>
          <a:prstGeom prst="rect">
            <a:avLst/>
          </a:prstGeom>
          <a:solidFill>
            <a:srgbClr val="002060"/>
          </a:solidFill>
          <a:ln w="12700">
            <a:miter lim="400000"/>
          </a:ln>
        </p:spPr>
        <p:txBody>
          <a:bodyPr lIns="50800" tIns="50800" rIns="50800" bIns="50800" anchor="ctr"/>
          <a:lstStyle/>
          <a:p>
            <a:pPr algn="l" defTabSz="825500">
              <a:defRPr sz="3200">
                <a:solidFill>
                  <a:srgbClr val="FFFFFF"/>
                </a:solidFill>
                <a:latin typeface="Helvetica Neue Medium"/>
                <a:ea typeface="Helvetica Neue Medium"/>
                <a:cs typeface="Helvetica Neue Medium"/>
                <a:sym typeface="Helvetica Neue Medium"/>
              </a:defRPr>
            </a:pPr>
            <a:endParaRPr>
              <a:solidFill>
                <a:srgbClr val="002060"/>
              </a:solidFill>
            </a:endParaRPr>
          </a:p>
        </p:txBody>
      </p:sp>
      <p:sp>
        <p:nvSpPr>
          <p:cNvPr id="533" name="Subhead"/>
          <p:cNvSpPr txBox="1"/>
          <p:nvPr/>
        </p:nvSpPr>
        <p:spPr>
          <a:xfrm>
            <a:off x="972409" y="7405697"/>
            <a:ext cx="3628841" cy="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solidFill>
                  <a:srgbClr val="002060"/>
                </a:solidFill>
              </a:rPr>
              <a:t>Resultados </a:t>
            </a:r>
            <a:endParaRPr dirty="0">
              <a:solidFill>
                <a:srgbClr val="002060"/>
              </a:solidFill>
            </a:endParaRPr>
          </a:p>
        </p:txBody>
      </p:sp>
      <p:sp>
        <p:nvSpPr>
          <p:cNvPr id="534" name="Lorem ipsum dolor sit amet, consec etur adip iscin elit. Suspe disse place rat, felis in biben dum trist ique, lectu magna fini bus dolor,."/>
          <p:cNvSpPr txBox="1"/>
          <p:nvPr/>
        </p:nvSpPr>
        <p:spPr>
          <a:xfrm>
            <a:off x="972409" y="8623524"/>
            <a:ext cx="8540868" cy="32660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solidFill>
                  <a:srgbClr val="002060"/>
                </a:solidFill>
              </a:rPr>
              <a:t>El objetivo de esta metodología es alentar al análisis de escenarios, identificar oportunidades o generar alertas tempranas, es por eso que el grueso del trabajo será la información obtenida después de verificar cada modelo.</a:t>
            </a:r>
          </a:p>
          <a:p>
            <a:endParaRPr lang="es-CO" dirty="0">
              <a:solidFill>
                <a:srgbClr val="002060"/>
              </a:solidFill>
            </a:endParaRPr>
          </a:p>
          <a:p>
            <a:r>
              <a:rPr lang="es-CO" dirty="0">
                <a:solidFill>
                  <a:srgbClr val="002060"/>
                </a:solidFill>
              </a:rPr>
              <a:t>Podemos usar </a:t>
            </a:r>
            <a:r>
              <a:rPr lang="es-CO" dirty="0" err="1">
                <a:solidFill>
                  <a:srgbClr val="002060"/>
                </a:solidFill>
              </a:rPr>
              <a:t>dashboards</a:t>
            </a:r>
            <a:r>
              <a:rPr lang="es-CO" dirty="0">
                <a:solidFill>
                  <a:srgbClr val="002060"/>
                </a:solidFill>
              </a:rPr>
              <a:t> con medidores o líneas de tiempo, sin embargo es importante nunca dejar las cifras sin un sustento o una explicación de cómo se llegó a ella.</a:t>
            </a:r>
          </a:p>
          <a:p>
            <a:endParaRPr lang="es-ES" dirty="0">
              <a:solidFill>
                <a:srgbClr val="002060"/>
              </a:solidFill>
            </a:endParaRPr>
          </a:p>
          <a:p>
            <a:pPr marL="342900" indent="-342900">
              <a:buFont typeface="Arial" panose="020B0604020202020204" pitchFamily="34" charset="0"/>
              <a:buChar char="•"/>
            </a:pPr>
            <a:endParaRPr lang="es-CO" dirty="0">
              <a:solidFill>
                <a:srgbClr val="002060"/>
              </a:solidFill>
            </a:endParaRPr>
          </a:p>
        </p:txBody>
      </p:sp>
      <p:sp>
        <p:nvSpPr>
          <p:cNvPr id="540" name="Rectangle"/>
          <p:cNvSpPr/>
          <p:nvPr/>
        </p:nvSpPr>
        <p:spPr>
          <a:xfrm>
            <a:off x="2145140" y="6024432"/>
            <a:ext cx="7491229" cy="440319"/>
          </a:xfrm>
          <a:prstGeom prst="rect">
            <a:avLst/>
          </a:prstGeom>
          <a:solidFill>
            <a:srgbClr val="00206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solidFill>
                <a:srgbClr val="002060"/>
              </a:solidFill>
            </a:endParaRPr>
          </a:p>
        </p:txBody>
      </p:sp>
      <p:sp>
        <p:nvSpPr>
          <p:cNvPr id="544" name="Headline goes here"/>
          <p:cNvSpPr txBox="1"/>
          <p:nvPr/>
        </p:nvSpPr>
        <p:spPr>
          <a:xfrm>
            <a:off x="892286" y="1339385"/>
            <a:ext cx="10114026" cy="1002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FFFFFF"/>
                </a:solidFill>
                <a:latin typeface="Snowflake Sans Book"/>
                <a:ea typeface="Snowflake Sans Book"/>
                <a:cs typeface="Snowflake Sans Book"/>
                <a:sym typeface="Snowflake Sans Book"/>
              </a:defRPr>
            </a:lvl1pPr>
          </a:lstStyle>
          <a:p>
            <a:r>
              <a:rPr lang="es-CO" dirty="0">
                <a:solidFill>
                  <a:srgbClr val="002060"/>
                </a:solidFill>
              </a:rPr>
              <a:t>Resultados</a:t>
            </a:r>
          </a:p>
        </p:txBody>
      </p:sp>
      <p:sp>
        <p:nvSpPr>
          <p:cNvPr id="2" name="1">
            <a:extLst>
              <a:ext uri="{FF2B5EF4-FFF2-40B4-BE49-F238E27FC236}">
                <a16:creationId xmlns:a16="http://schemas.microsoft.com/office/drawing/2014/main" id="{9CD106CE-6585-0F6D-A142-8EE127C26E68}"/>
              </a:ext>
            </a:extLst>
          </p:cNvPr>
          <p:cNvSpPr txBox="1"/>
          <p:nvPr/>
        </p:nvSpPr>
        <p:spPr>
          <a:xfrm>
            <a:off x="972409" y="3116885"/>
            <a:ext cx="3628841" cy="2383666"/>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8000" spc="-360">
                <a:solidFill>
                  <a:srgbClr val="FFFFFF"/>
                </a:solidFill>
                <a:latin typeface="Snowflake Sans Black"/>
                <a:ea typeface="Snowflake Sans Black"/>
                <a:cs typeface="Snowflake Sans Black"/>
                <a:sym typeface="Snowflake Sans Black"/>
              </a:defRPr>
            </a:lvl1pPr>
          </a:lstStyle>
          <a:p>
            <a:r>
              <a:rPr lang="es-CO" dirty="0">
                <a:solidFill>
                  <a:srgbClr val="002060"/>
                </a:solidFill>
              </a:rPr>
              <a:t>4</a:t>
            </a:r>
            <a:endParaRPr dirty="0">
              <a:solidFill>
                <a:srgbClr val="002060"/>
              </a:solidFill>
            </a:endParaRPr>
          </a:p>
        </p:txBody>
      </p:sp>
      <p:sp>
        <p:nvSpPr>
          <p:cNvPr id="3" name="Rectangle">
            <a:extLst>
              <a:ext uri="{FF2B5EF4-FFF2-40B4-BE49-F238E27FC236}">
                <a16:creationId xmlns:a16="http://schemas.microsoft.com/office/drawing/2014/main" id="{C4AB8CAD-B743-1ABB-E05A-0671412D88AB}"/>
              </a:ext>
            </a:extLst>
          </p:cNvPr>
          <p:cNvSpPr/>
          <p:nvPr/>
        </p:nvSpPr>
        <p:spPr>
          <a:xfrm>
            <a:off x="13094482" y="298623"/>
            <a:ext cx="10679917" cy="4256126"/>
          </a:xfrm>
          <a:prstGeom prst="rect">
            <a:avLst/>
          </a:prstGeom>
          <a:solidFill>
            <a:srgbClr val="002060"/>
          </a:solidFill>
          <a:ln w="12700">
            <a:miter lim="400000"/>
          </a:ln>
        </p:spPr>
        <p:txBody>
          <a:bodyPr lIns="50800" tIns="50800" rIns="50800" bIns="50800" anchor="ctr"/>
          <a:lstStyle/>
          <a:p>
            <a:pPr defTabSz="825500">
              <a:lnSpc>
                <a:spcPct val="80000"/>
              </a:lnSpc>
              <a:defRPr sz="4000" b="1" cap="all">
                <a:solidFill>
                  <a:srgbClr val="FFFFFF"/>
                </a:solidFill>
                <a:latin typeface="Snowflake Sans Book"/>
                <a:ea typeface="Snowflake Sans Book"/>
                <a:cs typeface="Snowflake Sans Book"/>
                <a:sym typeface="Snowflake Sans Book"/>
              </a:defRPr>
            </a:pPr>
            <a:endParaRPr dirty="0"/>
          </a:p>
        </p:txBody>
      </p:sp>
      <p:sp>
        <p:nvSpPr>
          <p:cNvPr id="4" name="Rectangle">
            <a:extLst>
              <a:ext uri="{FF2B5EF4-FFF2-40B4-BE49-F238E27FC236}">
                <a16:creationId xmlns:a16="http://schemas.microsoft.com/office/drawing/2014/main" id="{BBAFF207-E568-3818-F1B3-14371F623C30}"/>
              </a:ext>
            </a:extLst>
          </p:cNvPr>
          <p:cNvSpPr txBox="1"/>
          <p:nvPr/>
        </p:nvSpPr>
        <p:spPr>
          <a:xfrm>
            <a:off x="13583941" y="3169115"/>
            <a:ext cx="8590259" cy="45719"/>
          </a:xfrm>
          <a:prstGeom prst="rect">
            <a:avLst/>
          </a:prstGeom>
          <a:solidFill>
            <a:schemeClr val="bg1"/>
          </a:solidFill>
          <a:ln w="57150">
            <a:solidFill>
              <a:schemeClr val="bg1"/>
            </a:solidFill>
            <a:miter lim="400000"/>
          </a:ln>
        </p:spPr>
        <p:txBody>
          <a:bodyPr lIns="203200" tIns="203200" rIns="203200" bIns="203200" anchor="ctr"/>
          <a:lstStyle/>
          <a:p>
            <a:pPr defTabSz="825500">
              <a:defRPr sz="2200" b="1" cap="all" spc="66">
                <a:solidFill>
                  <a:srgbClr val="000000"/>
                </a:solidFill>
                <a:latin typeface="Snowflake Sans Book"/>
                <a:ea typeface="Snowflake Sans Book"/>
                <a:cs typeface="Snowflake Sans Book"/>
                <a:sym typeface="Snowflake Sans Book"/>
              </a:defRPr>
            </a:pPr>
            <a:endParaRPr/>
          </a:p>
        </p:txBody>
      </p:sp>
      <p:sp>
        <p:nvSpPr>
          <p:cNvPr id="5" name="Subhead">
            <a:extLst>
              <a:ext uri="{FF2B5EF4-FFF2-40B4-BE49-F238E27FC236}">
                <a16:creationId xmlns:a16="http://schemas.microsoft.com/office/drawing/2014/main" id="{CE791024-1B34-FE65-13E6-A07C426C4500}"/>
              </a:ext>
            </a:extLst>
          </p:cNvPr>
          <p:cNvSpPr txBox="1"/>
          <p:nvPr/>
        </p:nvSpPr>
        <p:spPr>
          <a:xfrm>
            <a:off x="13583941" y="2124825"/>
            <a:ext cx="3829971" cy="917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gn="l">
              <a:lnSpc>
                <a:spcPct val="120000"/>
              </a:lnSpc>
              <a:defRPr sz="2200" b="1" cap="all" spc="22">
                <a:solidFill>
                  <a:srgbClr val="000000"/>
                </a:solidFill>
                <a:latin typeface="Snowflake Sans Book"/>
                <a:ea typeface="Snowflake Sans Book"/>
                <a:cs typeface="Snowflake Sans Book"/>
                <a:sym typeface="Snowflake Sans Book"/>
              </a:defRPr>
            </a:lvl1pPr>
          </a:lstStyle>
          <a:p>
            <a:r>
              <a:rPr lang="es-CO" sz="2400" dirty="0">
                <a:solidFill>
                  <a:schemeClr val="bg1"/>
                </a:solidFill>
              </a:rPr>
              <a:t>hallazgos</a:t>
            </a:r>
            <a:endParaRPr sz="2400" dirty="0">
              <a:solidFill>
                <a:schemeClr val="bg1"/>
              </a:solidFill>
            </a:endParaRPr>
          </a:p>
        </p:txBody>
      </p:sp>
      <p:sp>
        <p:nvSpPr>
          <p:cNvPr id="6" name="Lorem ipsum dolor sit amet, consec etur adip iscin elit. Suspe disse place rat, felis in biben dum trist ique, lectu magna fini bus dolor, ut sagit tis nibh lorem in massa. In eget purus et torto lobor tis auctor non ve.">
            <a:extLst>
              <a:ext uri="{FF2B5EF4-FFF2-40B4-BE49-F238E27FC236}">
                <a16:creationId xmlns:a16="http://schemas.microsoft.com/office/drawing/2014/main" id="{BA08C656-209D-0B29-AF02-1F73B047F2D5}"/>
              </a:ext>
            </a:extLst>
          </p:cNvPr>
          <p:cNvSpPr txBox="1"/>
          <p:nvPr/>
        </p:nvSpPr>
        <p:spPr>
          <a:xfrm>
            <a:off x="13583941" y="3444019"/>
            <a:ext cx="9933158" cy="537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50000"/>
              </a:lnSpc>
              <a:defRPr sz="2100" spc="19">
                <a:solidFill>
                  <a:srgbClr val="000000"/>
                </a:solidFill>
                <a:latin typeface="Snowflake Sans Book"/>
                <a:ea typeface="Snowflake Sans Book"/>
                <a:cs typeface="Snowflake Sans Book"/>
              </a:defRPr>
            </a:lvl1pPr>
          </a:lstStyle>
          <a:p>
            <a:r>
              <a:rPr lang="es-CO" dirty="0">
                <a:solidFill>
                  <a:schemeClr val="bg1"/>
                </a:solidFill>
              </a:rPr>
              <a:t>Qué encontramos y cómo presentamos la información obtenida.</a:t>
            </a:r>
            <a:endParaRPr dirty="0">
              <a:solidFill>
                <a:schemeClr val="bg1"/>
              </a:solidFill>
            </a:endParaRPr>
          </a:p>
        </p:txBody>
      </p:sp>
      <p:sp>
        <p:nvSpPr>
          <p:cNvPr id="8" name="01">
            <a:extLst>
              <a:ext uri="{FF2B5EF4-FFF2-40B4-BE49-F238E27FC236}">
                <a16:creationId xmlns:a16="http://schemas.microsoft.com/office/drawing/2014/main" id="{2920C896-C069-3455-A3FA-70A156D02DBC}"/>
              </a:ext>
            </a:extLst>
          </p:cNvPr>
          <p:cNvSpPr txBox="1"/>
          <p:nvPr/>
        </p:nvSpPr>
        <p:spPr>
          <a:xfrm>
            <a:off x="13285002" y="866129"/>
            <a:ext cx="3829971" cy="1233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algn="l">
              <a:lnSpc>
                <a:spcPct val="80000"/>
              </a:lnSpc>
              <a:defRPr sz="17500" spc="-350">
                <a:solidFill>
                  <a:srgbClr val="EFA246"/>
                </a:solidFill>
                <a:latin typeface="Snowflake Sans Black"/>
                <a:ea typeface="Snowflake Sans Black"/>
                <a:cs typeface="Snowflake Sans Black"/>
                <a:sym typeface="Snowflake Sans Black"/>
              </a:defRPr>
            </a:lvl1pPr>
          </a:lstStyle>
          <a:p>
            <a:r>
              <a:rPr lang="es-CO" sz="7200" dirty="0">
                <a:solidFill>
                  <a:schemeClr val="bg1"/>
                </a:solidFill>
              </a:rPr>
              <a:t>Resultados</a:t>
            </a:r>
            <a:endParaRPr sz="7200" dirty="0">
              <a:solidFill>
                <a:schemeClr val="bg1"/>
              </a:solidFill>
            </a:endParaRPr>
          </a:p>
        </p:txBody>
      </p:sp>
      <p:pic>
        <p:nvPicPr>
          <p:cNvPr id="9" name="Imagen 8">
            <a:extLst>
              <a:ext uri="{FF2B5EF4-FFF2-40B4-BE49-F238E27FC236}">
                <a16:creationId xmlns:a16="http://schemas.microsoft.com/office/drawing/2014/main" id="{69F072AD-81A0-0693-D813-32F1D8E5509A}"/>
              </a:ext>
            </a:extLst>
          </p:cNvPr>
          <p:cNvPicPr>
            <a:picLocks noChangeAspect="1"/>
          </p:cNvPicPr>
          <p:nvPr/>
        </p:nvPicPr>
        <p:blipFill>
          <a:blip r:embed="rId2"/>
          <a:stretch>
            <a:fillRect/>
          </a:stretch>
        </p:blipFill>
        <p:spPr>
          <a:xfrm>
            <a:off x="13094482" y="4519360"/>
            <a:ext cx="10679916" cy="4675102"/>
          </a:xfrm>
          <a:prstGeom prst="rect">
            <a:avLst/>
          </a:prstGeom>
        </p:spPr>
      </p:pic>
      <p:pic>
        <p:nvPicPr>
          <p:cNvPr id="11" name="Imagen 10">
            <a:extLst>
              <a:ext uri="{FF2B5EF4-FFF2-40B4-BE49-F238E27FC236}">
                <a16:creationId xmlns:a16="http://schemas.microsoft.com/office/drawing/2014/main" id="{86C8A040-BD63-9AED-3C45-80795BF7CC14}"/>
              </a:ext>
            </a:extLst>
          </p:cNvPr>
          <p:cNvPicPr>
            <a:picLocks noChangeAspect="1"/>
          </p:cNvPicPr>
          <p:nvPr/>
        </p:nvPicPr>
        <p:blipFill rotWithShape="1">
          <a:blip r:embed="rId3"/>
          <a:srcRect r="11801"/>
          <a:stretch/>
        </p:blipFill>
        <p:spPr>
          <a:xfrm>
            <a:off x="13094481" y="8775486"/>
            <a:ext cx="10611546" cy="4822144"/>
          </a:xfrm>
          <a:prstGeom prst="rect">
            <a:avLst/>
          </a:prstGeom>
        </p:spPr>
      </p:pic>
    </p:spTree>
    <p:extLst>
      <p:ext uri="{BB962C8B-B14F-4D97-AF65-F5344CB8AC3E}">
        <p14:creationId xmlns:p14="http://schemas.microsoft.com/office/powerpoint/2010/main" val="426050517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lide Number"/>
          <p:cNvSpPr txBox="1">
            <a:spLocks noGrp="1"/>
          </p:cNvSpPr>
          <p:nvPr>
            <p:ph type="sldNum" sz="quarter" idx="2"/>
          </p:nvPr>
        </p:nvSpPr>
        <p:spPr>
          <a:xfrm>
            <a:off x="23115300" y="12556579"/>
            <a:ext cx="310288"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00" name="Double click to edit. Lorem ipsum dolor sit amet, consec etur adip iscin elit. Suspe disse place rat, felis in biben dum trist ique, lectu magna fini bus dolor, ut sagit tis nibh lorem in massa."/>
          <p:cNvSpPr txBox="1"/>
          <p:nvPr/>
        </p:nvSpPr>
        <p:spPr>
          <a:xfrm>
            <a:off x="948942" y="2291423"/>
            <a:ext cx="9187882" cy="79805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ts val="6900"/>
              </a:lnSpc>
              <a:spcBef>
                <a:spcPts val="5400"/>
              </a:spcBef>
              <a:defRPr sz="4500">
                <a:solidFill>
                  <a:srgbClr val="000000"/>
                </a:solidFill>
                <a:latin typeface="Snowflake Sans Light"/>
                <a:ea typeface="Snowflake Sans Light"/>
                <a:cs typeface="Snowflake Sans Light"/>
                <a:sym typeface="Snowflake Sans Light"/>
              </a:defRPr>
            </a:pPr>
            <a:r>
              <a:rPr lang="es-CO" sz="4000" dirty="0"/>
              <a:t>A continuación, encontrará una </a:t>
            </a:r>
            <a:r>
              <a:rPr lang="es-CO" sz="4000" b="1" dirty="0">
                <a:solidFill>
                  <a:srgbClr val="002060"/>
                </a:solidFill>
              </a:rPr>
              <a:t>serie de pasos</a:t>
            </a:r>
            <a:r>
              <a:rPr lang="es-CO" sz="4000" dirty="0"/>
              <a:t> e instrucciones que le permitirán llevar la data recolectada de canales sociales, tráfico web y en general </a:t>
            </a:r>
            <a:r>
              <a:rPr lang="es-CO" sz="4000" b="1" dirty="0">
                <a:solidFill>
                  <a:srgbClr val="002060"/>
                </a:solidFill>
              </a:rPr>
              <a:t>datos de comportamiento de usuarios </a:t>
            </a:r>
            <a:r>
              <a:rPr lang="es-CO" sz="4000" dirty="0"/>
              <a:t>en el ecosistema digital a plantear escenarios futuros que contribuyen a la construcción de </a:t>
            </a:r>
            <a:r>
              <a:rPr lang="es-CO" sz="4000" b="1" dirty="0">
                <a:solidFill>
                  <a:srgbClr val="002060"/>
                </a:solidFill>
              </a:rPr>
              <a:t>indicadores y metas fiables </a:t>
            </a:r>
            <a:r>
              <a:rPr lang="es-CO" sz="4000" dirty="0"/>
              <a:t>para la toma de decisiones</a:t>
            </a:r>
            <a:r>
              <a:rPr sz="4000" dirty="0"/>
              <a:t>.</a:t>
            </a:r>
          </a:p>
        </p:txBody>
      </p:sp>
      <p:sp>
        <p:nvSpPr>
          <p:cNvPr id="401" name="Subhead"/>
          <p:cNvSpPr txBox="1"/>
          <p:nvPr/>
        </p:nvSpPr>
        <p:spPr>
          <a:xfrm>
            <a:off x="948942" y="1158270"/>
            <a:ext cx="2313901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3000" b="1">
                <a:solidFill>
                  <a:srgbClr val="222222"/>
                </a:solidFill>
                <a:latin typeface="Snowflake Sans Book"/>
                <a:ea typeface="Snowflake Sans Book"/>
                <a:cs typeface="Snowflake Sans Book"/>
                <a:sym typeface="Snowflake Sans Book"/>
              </a:defRPr>
            </a:lvl1pPr>
          </a:lstStyle>
          <a:p>
            <a:r>
              <a:rPr lang="es-CO" sz="3600" dirty="0">
                <a:solidFill>
                  <a:srgbClr val="002060"/>
                </a:solidFill>
              </a:rPr>
              <a:t>Cómo usar este documento</a:t>
            </a:r>
          </a:p>
        </p:txBody>
      </p:sp>
      <p:pic>
        <p:nvPicPr>
          <p:cNvPr id="403" name="SILVER_HIGHWAY.png" descr="SILVER_HIGHWAY.png"/>
          <p:cNvPicPr>
            <a:picLocks/>
          </p:cNvPicPr>
          <p:nvPr/>
        </p:nvPicPr>
        <p:blipFill>
          <a:blip r:embed="rId2"/>
          <a:srcRect l="32787" t="16143" r="32787" b="22664"/>
          <a:stretch>
            <a:fillRect/>
          </a:stretch>
        </p:blipFill>
        <p:spPr>
          <a:xfrm>
            <a:off x="11672887" y="997545"/>
            <a:ext cx="11722101" cy="11720907"/>
          </a:xfrm>
          <a:prstGeom prst="rect">
            <a:avLst/>
          </a:prstGeom>
          <a:ln w="12700">
            <a:miter lim="400000"/>
          </a:ln>
        </p:spPr>
      </p:pic>
      <p:pic>
        <p:nvPicPr>
          <p:cNvPr id="1026" name="Picture 2">
            <a:extLst>
              <a:ext uri="{FF2B5EF4-FFF2-40B4-BE49-F238E27FC236}">
                <a16:creationId xmlns:a16="http://schemas.microsoft.com/office/drawing/2014/main" id="{9CF81114-EBA0-33C0-A0F8-FCA003B4AA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49" r="20742"/>
          <a:stretch/>
        </p:blipFill>
        <p:spPr bwMode="auto">
          <a:xfrm>
            <a:off x="11153037" y="997545"/>
            <a:ext cx="12282021" cy="11838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4158-F414-88D8-1DF6-E6997570B488}"/>
            </a:ext>
          </a:extLst>
        </p:cNvPr>
        <p:cNvGrpSpPr/>
        <p:nvPr/>
      </p:nvGrpSpPr>
      <p:grpSpPr>
        <a:xfrm>
          <a:off x="0" y="0"/>
          <a:ext cx="0" cy="0"/>
          <a:chOff x="0" y="0"/>
          <a:chExt cx="0" cy="0"/>
        </a:xfrm>
      </p:grpSpPr>
      <p:sp>
        <p:nvSpPr>
          <p:cNvPr id="632" name="Slide Number">
            <a:extLst>
              <a:ext uri="{FF2B5EF4-FFF2-40B4-BE49-F238E27FC236}">
                <a16:creationId xmlns:a16="http://schemas.microsoft.com/office/drawing/2014/main" id="{3974B159-533B-ADDB-BCC7-22DD4BA86FC8}"/>
              </a:ext>
            </a:extLst>
          </p:cNvPr>
          <p:cNvSpPr txBox="1">
            <a:spLocks noGrp="1"/>
          </p:cNvSpPr>
          <p:nvPr>
            <p:ph type="sldNum" sz="quarter" idx="2"/>
          </p:nvPr>
        </p:nvSpPr>
        <p:spPr>
          <a:xfrm>
            <a:off x="23142580" y="12556579"/>
            <a:ext cx="283008"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633" name="Lorem ipsum dolor sit amet, consectetur adipiscing elit, sed do eiusmod tempor incididunt ut labore et dolore magna aliqua. Ut enim ad minim veniam, quis nostrud exercitation ullamco laboris nisi ut aliquip">
            <a:extLst>
              <a:ext uri="{FF2B5EF4-FFF2-40B4-BE49-F238E27FC236}">
                <a16:creationId xmlns:a16="http://schemas.microsoft.com/office/drawing/2014/main" id="{6E7B9C54-0DF9-9AC3-CDBB-51E80D2FC8A1}"/>
              </a:ext>
            </a:extLst>
          </p:cNvPr>
          <p:cNvSpPr txBox="1"/>
          <p:nvPr/>
        </p:nvSpPr>
        <p:spPr>
          <a:xfrm>
            <a:off x="889000" y="2454330"/>
            <a:ext cx="6176818" cy="7439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825500">
              <a:lnSpc>
                <a:spcPct val="120000"/>
              </a:lnSpc>
              <a:defRPr>
                <a:solidFill>
                  <a:srgbClr val="000000"/>
                </a:solidFill>
                <a:latin typeface="Snowflake Sans Book"/>
                <a:ea typeface="Snowflake Sans Book"/>
                <a:cs typeface="Snowflake Sans Book"/>
                <a:sym typeface="Snowflake Sans Book"/>
              </a:defRPr>
            </a:lvl1pPr>
          </a:lstStyle>
          <a:p>
            <a:r>
              <a:rPr lang="es-CO" sz="4000" dirty="0"/>
              <a:t>Adjunto en la carpeta encontrará los siguientes archivos:</a:t>
            </a:r>
          </a:p>
          <a:p>
            <a:endParaRPr lang="es-CO" sz="4000" dirty="0"/>
          </a:p>
          <a:p>
            <a:pPr marL="914400" indent="-914400">
              <a:buAutoNum type="arabicPeriod"/>
            </a:pPr>
            <a:r>
              <a:rPr lang="es-CO" sz="4000" dirty="0"/>
              <a:t>Esta </a:t>
            </a:r>
            <a:r>
              <a:rPr lang="es-CO" sz="4000" b="1" dirty="0">
                <a:solidFill>
                  <a:srgbClr val="002060"/>
                </a:solidFill>
              </a:rPr>
              <a:t>PPT</a:t>
            </a:r>
            <a:r>
              <a:rPr lang="es-CO" sz="4000" dirty="0"/>
              <a:t> que documenta toda la metodología.</a:t>
            </a:r>
          </a:p>
          <a:p>
            <a:pPr marL="914400" indent="-914400">
              <a:buAutoNum type="arabicPeriod"/>
            </a:pPr>
            <a:r>
              <a:rPr lang="es-CO" sz="4000" dirty="0"/>
              <a:t>Archivo </a:t>
            </a:r>
            <a:r>
              <a:rPr lang="es-CO" sz="4000" b="1" dirty="0">
                <a:solidFill>
                  <a:srgbClr val="002060"/>
                </a:solidFill>
              </a:rPr>
              <a:t>.</a:t>
            </a:r>
            <a:r>
              <a:rPr lang="es-CO" sz="4000" b="1" dirty="0" err="1">
                <a:solidFill>
                  <a:srgbClr val="002060"/>
                </a:solidFill>
              </a:rPr>
              <a:t>ipynb</a:t>
            </a:r>
            <a:r>
              <a:rPr lang="es-CO" sz="4000" b="1" dirty="0">
                <a:solidFill>
                  <a:srgbClr val="002060"/>
                </a:solidFill>
              </a:rPr>
              <a:t> </a:t>
            </a:r>
            <a:r>
              <a:rPr lang="es-CO" sz="4000" dirty="0"/>
              <a:t>con el código empleado.</a:t>
            </a:r>
          </a:p>
          <a:p>
            <a:pPr marL="914400" indent="-914400">
              <a:buAutoNum type="arabicPeriod"/>
            </a:pPr>
            <a:r>
              <a:rPr lang="es-CO" sz="4000" dirty="0" err="1"/>
              <a:t>Datasets</a:t>
            </a:r>
            <a:r>
              <a:rPr lang="es-CO" sz="4000" dirty="0"/>
              <a:t> de ejemplo en formato </a:t>
            </a:r>
            <a:r>
              <a:rPr lang="es-CO" sz="4000" b="1" dirty="0">
                <a:solidFill>
                  <a:srgbClr val="002060"/>
                </a:solidFill>
              </a:rPr>
              <a:t>XSLX.</a:t>
            </a:r>
            <a:endParaRPr sz="4000" b="1" dirty="0">
              <a:solidFill>
                <a:srgbClr val="002060"/>
              </a:solidFill>
            </a:endParaRPr>
          </a:p>
        </p:txBody>
      </p:sp>
      <p:sp>
        <p:nvSpPr>
          <p:cNvPr id="635" name="Rectangle">
            <a:extLst>
              <a:ext uri="{FF2B5EF4-FFF2-40B4-BE49-F238E27FC236}">
                <a16:creationId xmlns:a16="http://schemas.microsoft.com/office/drawing/2014/main" id="{607B4BE2-04DF-1A99-AA59-46BB943FA42D}"/>
              </a:ext>
            </a:extLst>
          </p:cNvPr>
          <p:cNvSpPr/>
          <p:nvPr/>
        </p:nvSpPr>
        <p:spPr>
          <a:xfrm>
            <a:off x="7981036" y="2176239"/>
            <a:ext cx="9285796" cy="9555091"/>
          </a:xfrm>
          <a:prstGeom prst="rect">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36" name="Rectangle">
            <a:extLst>
              <a:ext uri="{FF2B5EF4-FFF2-40B4-BE49-F238E27FC236}">
                <a16:creationId xmlns:a16="http://schemas.microsoft.com/office/drawing/2014/main" id="{DE1AD8E1-8B14-DAFB-8B29-2F4AB3240C20}"/>
              </a:ext>
            </a:extLst>
          </p:cNvPr>
          <p:cNvSpPr/>
          <p:nvPr/>
        </p:nvSpPr>
        <p:spPr>
          <a:xfrm>
            <a:off x="17533940" y="2326216"/>
            <a:ext cx="5906650" cy="4627569"/>
          </a:xfrm>
          <a:prstGeom prst="rect">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37" name="Rectangle">
            <a:extLst>
              <a:ext uri="{FF2B5EF4-FFF2-40B4-BE49-F238E27FC236}">
                <a16:creationId xmlns:a16="http://schemas.microsoft.com/office/drawing/2014/main" id="{45A3A831-3400-56CF-A5CF-6B466BE504E9}"/>
              </a:ext>
            </a:extLst>
          </p:cNvPr>
          <p:cNvSpPr/>
          <p:nvPr/>
        </p:nvSpPr>
        <p:spPr>
          <a:xfrm>
            <a:off x="17533940" y="7247125"/>
            <a:ext cx="5906650" cy="4627569"/>
          </a:xfrm>
          <a:prstGeom prst="rect">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 name="Subhead">
            <a:extLst>
              <a:ext uri="{FF2B5EF4-FFF2-40B4-BE49-F238E27FC236}">
                <a16:creationId xmlns:a16="http://schemas.microsoft.com/office/drawing/2014/main" id="{444DB75E-FA23-028C-C43A-36188E35ED35}"/>
              </a:ext>
            </a:extLst>
          </p:cNvPr>
          <p:cNvSpPr txBox="1"/>
          <p:nvPr/>
        </p:nvSpPr>
        <p:spPr>
          <a:xfrm>
            <a:off x="948942" y="1158270"/>
            <a:ext cx="2313901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3000" b="1">
                <a:solidFill>
                  <a:srgbClr val="222222"/>
                </a:solidFill>
                <a:latin typeface="Snowflake Sans Book"/>
                <a:ea typeface="Snowflake Sans Book"/>
                <a:cs typeface="Snowflake Sans Book"/>
                <a:sym typeface="Snowflake Sans Book"/>
              </a:defRPr>
            </a:lvl1pPr>
          </a:lstStyle>
          <a:p>
            <a:r>
              <a:rPr lang="es-CO" sz="3600" dirty="0">
                <a:solidFill>
                  <a:srgbClr val="002060"/>
                </a:solidFill>
              </a:rPr>
              <a:t>Cómo usar este documento</a:t>
            </a:r>
          </a:p>
        </p:txBody>
      </p:sp>
      <p:pic>
        <p:nvPicPr>
          <p:cNvPr id="6" name="Imagen 5">
            <a:extLst>
              <a:ext uri="{FF2B5EF4-FFF2-40B4-BE49-F238E27FC236}">
                <a16:creationId xmlns:a16="http://schemas.microsoft.com/office/drawing/2014/main" id="{CD815C95-3EC7-22D7-7F6C-10D9CAF0B823}"/>
              </a:ext>
            </a:extLst>
          </p:cNvPr>
          <p:cNvPicPr>
            <a:picLocks noChangeAspect="1"/>
          </p:cNvPicPr>
          <p:nvPr/>
        </p:nvPicPr>
        <p:blipFill rotWithShape="1">
          <a:blip r:embed="rId2"/>
          <a:srcRect r="17128"/>
          <a:stretch/>
        </p:blipFill>
        <p:spPr>
          <a:xfrm>
            <a:off x="17417185" y="2165157"/>
            <a:ext cx="6077816" cy="4788627"/>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BF94BD42-FE7B-DE82-C282-F96543CC692A}"/>
              </a:ext>
            </a:extLst>
          </p:cNvPr>
          <p:cNvPicPr>
            <a:picLocks noChangeAspect="1"/>
          </p:cNvPicPr>
          <p:nvPr/>
        </p:nvPicPr>
        <p:blipFill>
          <a:blip r:embed="rId3"/>
          <a:stretch>
            <a:fillRect/>
          </a:stretch>
        </p:blipFill>
        <p:spPr>
          <a:xfrm>
            <a:off x="7946483" y="2165157"/>
            <a:ext cx="9337148" cy="2981044"/>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E8351C8B-9B95-C2C0-9C15-78BCD0D20296}"/>
              </a:ext>
            </a:extLst>
          </p:cNvPr>
          <p:cNvPicPr>
            <a:picLocks noChangeAspect="1"/>
          </p:cNvPicPr>
          <p:nvPr/>
        </p:nvPicPr>
        <p:blipFill rotWithShape="1">
          <a:blip r:embed="rId4"/>
          <a:srcRect l="181" t="-29222" r="-181" b="37098"/>
          <a:stretch/>
        </p:blipFill>
        <p:spPr>
          <a:xfrm>
            <a:off x="7946483" y="2026686"/>
            <a:ext cx="9371701" cy="9854195"/>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10A43166-F164-E90F-C74A-6C5C6841168B}"/>
              </a:ext>
            </a:extLst>
          </p:cNvPr>
          <p:cNvPicPr>
            <a:picLocks noChangeAspect="1"/>
          </p:cNvPicPr>
          <p:nvPr/>
        </p:nvPicPr>
        <p:blipFill>
          <a:blip r:embed="rId5"/>
          <a:stretch>
            <a:fillRect/>
          </a:stretch>
        </p:blipFill>
        <p:spPr>
          <a:xfrm>
            <a:off x="17482588" y="7247124"/>
            <a:ext cx="6012412" cy="4627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66667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64" name="Square"/>
          <p:cNvSpPr/>
          <p:nvPr/>
        </p:nvSpPr>
        <p:spPr>
          <a:xfrm>
            <a:off x="2443324" y="3540235"/>
            <a:ext cx="4419253" cy="441925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65" name="Square"/>
          <p:cNvSpPr/>
          <p:nvPr/>
        </p:nvSpPr>
        <p:spPr>
          <a:xfrm>
            <a:off x="7337480" y="3540235"/>
            <a:ext cx="4419252" cy="4419252"/>
          </a:xfrm>
          <a:prstGeom prst="rect">
            <a:avLst/>
          </a:prstGeom>
          <a:solidFill>
            <a:schemeClr val="accent1">
              <a:lumMod val="5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66" name="Square"/>
          <p:cNvSpPr/>
          <p:nvPr/>
        </p:nvSpPr>
        <p:spPr>
          <a:xfrm>
            <a:off x="12291236" y="3540235"/>
            <a:ext cx="4419253" cy="441925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67" name="Square"/>
          <p:cNvSpPr/>
          <p:nvPr/>
        </p:nvSpPr>
        <p:spPr>
          <a:xfrm>
            <a:off x="17215746" y="3540235"/>
            <a:ext cx="4419252" cy="4419252"/>
          </a:xfrm>
          <a:prstGeom prst="rect">
            <a:avLst/>
          </a:prstGeom>
          <a:solidFill>
            <a:schemeClr val="accent1">
              <a:lumMod val="5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68" name="Slide Number"/>
          <p:cNvSpPr txBox="1">
            <a:spLocks noGrp="1"/>
          </p:cNvSpPr>
          <p:nvPr>
            <p:ph type="sldNum" sz="quarter" idx="2"/>
          </p:nvPr>
        </p:nvSpPr>
        <p:spPr>
          <a:xfrm>
            <a:off x="23111947" y="12556579"/>
            <a:ext cx="313641"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69" name="Headline goes here"/>
          <p:cNvSpPr txBox="1"/>
          <p:nvPr/>
        </p:nvSpPr>
        <p:spPr>
          <a:xfrm>
            <a:off x="1019747" y="1002923"/>
            <a:ext cx="1011402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FFFFFF"/>
                </a:solidFill>
                <a:latin typeface="Snowflake Sans Book"/>
                <a:ea typeface="Snowflake Sans Book"/>
                <a:cs typeface="Snowflake Sans Book"/>
                <a:sym typeface="Snowflake Sans Book"/>
              </a:defRPr>
            </a:lvl1pPr>
          </a:lstStyle>
          <a:p>
            <a:r>
              <a:rPr lang="es-CO" sz="4000" dirty="0"/>
              <a:t>¿Para qué sirven?</a:t>
            </a:r>
            <a:endParaRPr sz="4000" dirty="0"/>
          </a:p>
        </p:txBody>
      </p:sp>
      <p:sp>
        <p:nvSpPr>
          <p:cNvPr id="490" name="01"/>
          <p:cNvSpPr txBox="1"/>
          <p:nvPr/>
        </p:nvSpPr>
        <p:spPr>
          <a:xfrm>
            <a:off x="2737965" y="3540235"/>
            <a:ext cx="3829971" cy="2538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dirty="0">
                <a:solidFill>
                  <a:srgbClr val="002060"/>
                </a:solidFill>
              </a:rPr>
              <a:t>01</a:t>
            </a:r>
          </a:p>
        </p:txBody>
      </p:sp>
      <p:sp>
        <p:nvSpPr>
          <p:cNvPr id="491" name="02"/>
          <p:cNvSpPr txBox="1"/>
          <p:nvPr/>
        </p:nvSpPr>
        <p:spPr>
          <a:xfrm>
            <a:off x="7632120" y="3540235"/>
            <a:ext cx="3829972" cy="2538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dirty="0">
                <a:solidFill>
                  <a:schemeClr val="bg1"/>
                </a:solidFill>
              </a:rPr>
              <a:t>02</a:t>
            </a:r>
          </a:p>
        </p:txBody>
      </p:sp>
      <p:sp>
        <p:nvSpPr>
          <p:cNvPr id="492" name="03"/>
          <p:cNvSpPr txBox="1"/>
          <p:nvPr/>
        </p:nvSpPr>
        <p:spPr>
          <a:xfrm>
            <a:off x="12585876" y="3540235"/>
            <a:ext cx="3829972" cy="2538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dirty="0">
                <a:solidFill>
                  <a:srgbClr val="002060"/>
                </a:solidFill>
              </a:rPr>
              <a:t>03</a:t>
            </a:r>
          </a:p>
        </p:txBody>
      </p:sp>
      <p:sp>
        <p:nvSpPr>
          <p:cNvPr id="493" name="04"/>
          <p:cNvSpPr txBox="1"/>
          <p:nvPr/>
        </p:nvSpPr>
        <p:spPr>
          <a:xfrm>
            <a:off x="17510387" y="3540235"/>
            <a:ext cx="3829971" cy="2538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l">
              <a:lnSpc>
                <a:spcPct val="80000"/>
              </a:lnSpc>
              <a:defRPr sz="17500" spc="-350">
                <a:solidFill>
                  <a:srgbClr val="000000"/>
                </a:solidFill>
                <a:latin typeface="Snowflake Sans Black"/>
                <a:ea typeface="Snowflake Sans Black"/>
                <a:cs typeface="Snowflake Sans Black"/>
                <a:sym typeface="Snowflake Sans Black"/>
              </a:defRPr>
            </a:lvl1pPr>
          </a:lstStyle>
          <a:p>
            <a:r>
              <a:rPr dirty="0">
                <a:solidFill>
                  <a:schemeClr val="bg1"/>
                </a:solidFill>
              </a:rPr>
              <a:t>04</a:t>
            </a:r>
          </a:p>
        </p:txBody>
      </p:sp>
      <p:sp>
        <p:nvSpPr>
          <p:cNvPr id="494" name="Subhead"/>
          <p:cNvSpPr txBox="1"/>
          <p:nvPr/>
        </p:nvSpPr>
        <p:spPr>
          <a:xfrm>
            <a:off x="2447919" y="8091745"/>
            <a:ext cx="3628841" cy="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Entender contexto</a:t>
            </a:r>
            <a:endParaRPr dirty="0"/>
          </a:p>
        </p:txBody>
      </p:sp>
      <p:sp>
        <p:nvSpPr>
          <p:cNvPr id="495" name="Lorem ipsum dolor sit amet, consec etur adip iscin elit. Suspe disse place rat, felis in biben dum trist ique, lectu magna fini bus dolor,."/>
          <p:cNvSpPr txBox="1"/>
          <p:nvPr/>
        </p:nvSpPr>
        <p:spPr>
          <a:xfrm>
            <a:off x="2447917" y="9309572"/>
            <a:ext cx="4365843" cy="3266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Los datos históricos nos narran los hitos del canal, su evolución y su performance permitiéndonos explorar y entender las marcas y cómo estas se relacionan con sus audiencias, un simple análisis nos puede abrir una baraja de posibilidades para tomar mejores decisiones.</a:t>
            </a:r>
            <a:endParaRPr dirty="0"/>
          </a:p>
        </p:txBody>
      </p:sp>
      <p:sp>
        <p:nvSpPr>
          <p:cNvPr id="496" name="Rectangle"/>
          <p:cNvSpPr txBox="1"/>
          <p:nvPr/>
        </p:nvSpPr>
        <p:spPr>
          <a:xfrm>
            <a:off x="2447919" y="9042841"/>
            <a:ext cx="3415458" cy="61575"/>
          </a:xfrm>
          <a:prstGeom prst="rect">
            <a:avLst/>
          </a:prstGeom>
          <a:solidFill>
            <a:schemeClr val="bg1"/>
          </a:solidFill>
          <a:ln w="12700">
            <a:miter lim="400000"/>
          </a:ln>
        </p:spPr>
        <p:txBody>
          <a:bodyPr lIns="203200" tIns="203200" rIns="203200" bIns="203200" anchor="ctr"/>
          <a:lstStyle/>
          <a:p>
            <a:pPr algn="l" defTabSz="825500">
              <a:defRPr sz="2200" b="1" cap="all" spc="66">
                <a:solidFill>
                  <a:srgbClr val="E45D8E"/>
                </a:solidFill>
                <a:latin typeface="Snowflake Sans Book"/>
                <a:ea typeface="Snowflake Sans Book"/>
                <a:cs typeface="Snowflake Sans Book"/>
                <a:sym typeface="Snowflake Sans Book"/>
              </a:defRPr>
            </a:pPr>
            <a:endParaRPr/>
          </a:p>
        </p:txBody>
      </p:sp>
      <p:sp>
        <p:nvSpPr>
          <p:cNvPr id="497" name="Subhead"/>
          <p:cNvSpPr txBox="1"/>
          <p:nvPr/>
        </p:nvSpPr>
        <p:spPr>
          <a:xfrm>
            <a:off x="7337480" y="8091745"/>
            <a:ext cx="3628840" cy="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Dar seguimiento </a:t>
            </a:r>
            <a:endParaRPr dirty="0"/>
          </a:p>
        </p:txBody>
      </p:sp>
      <p:sp>
        <p:nvSpPr>
          <p:cNvPr id="498" name="Lorem ipsum dolor sit amet, consec etur adip iscin elit. Suspe disse place rat, felis in biben dum trist ique, lectu magna fini bus dolor,."/>
          <p:cNvSpPr txBox="1"/>
          <p:nvPr/>
        </p:nvSpPr>
        <p:spPr>
          <a:xfrm>
            <a:off x="7337480" y="9309572"/>
            <a:ext cx="4419252" cy="3266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Medir el impacto de las diferentes acciones en el ecosistema digital, nos ayuda a optimizar, también a generar alertas tempranas o identificar oportunidades, es por eso qué tener un histórico de datos saludable y actualizado valorizará aún más la información que poseemos. </a:t>
            </a:r>
            <a:endParaRPr dirty="0"/>
          </a:p>
        </p:txBody>
      </p:sp>
      <p:sp>
        <p:nvSpPr>
          <p:cNvPr id="499" name="Rectangle"/>
          <p:cNvSpPr txBox="1"/>
          <p:nvPr/>
        </p:nvSpPr>
        <p:spPr>
          <a:xfrm>
            <a:off x="7337480" y="9026839"/>
            <a:ext cx="3415458" cy="61575"/>
          </a:xfrm>
          <a:prstGeom prst="rect">
            <a:avLst/>
          </a:prstGeom>
          <a:solidFill>
            <a:schemeClr val="bg1"/>
          </a:solidFill>
          <a:ln w="12700">
            <a:miter lim="400000"/>
          </a:ln>
        </p:spPr>
        <p:txBody>
          <a:bodyPr lIns="203200" tIns="203200" rIns="203200" bIns="203200" anchor="ctr"/>
          <a:lstStyle/>
          <a:p>
            <a:pPr algn="l" defTabSz="825500">
              <a:defRPr sz="2200" b="1" cap="all" spc="66">
                <a:solidFill>
                  <a:srgbClr val="E45D8E"/>
                </a:solidFill>
                <a:latin typeface="Snowflake Sans Book"/>
                <a:ea typeface="Snowflake Sans Book"/>
                <a:cs typeface="Snowflake Sans Book"/>
                <a:sym typeface="Snowflake Sans Book"/>
              </a:defRPr>
            </a:pPr>
            <a:endParaRPr/>
          </a:p>
        </p:txBody>
      </p:sp>
      <p:sp>
        <p:nvSpPr>
          <p:cNvPr id="500" name="Subhead"/>
          <p:cNvSpPr txBox="1"/>
          <p:nvPr/>
        </p:nvSpPr>
        <p:spPr>
          <a:xfrm>
            <a:off x="12291236" y="8091745"/>
            <a:ext cx="3628840" cy="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Soportar </a:t>
            </a:r>
            <a:r>
              <a:rPr lang="es-CO" dirty="0" err="1"/>
              <a:t>kpi´s</a:t>
            </a:r>
            <a:endParaRPr dirty="0"/>
          </a:p>
        </p:txBody>
      </p:sp>
      <p:sp>
        <p:nvSpPr>
          <p:cNvPr id="501" name="Lorem ipsum dolor sit amet, consec etur adip iscin elit. Suspe disse place rat, felis in biben dum trist ique, lectu magna fini bus dolor,."/>
          <p:cNvSpPr txBox="1"/>
          <p:nvPr/>
        </p:nvSpPr>
        <p:spPr>
          <a:xfrm>
            <a:off x="12291236" y="9309572"/>
            <a:ext cx="4124612" cy="3266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Lo más importante: Vamos a poder soportar los indicadores de gestión basándonos en argumentos sólidos por medio de los datos permitiendo generar más confianza con nuestros entregables.</a:t>
            </a:r>
            <a:endParaRPr dirty="0"/>
          </a:p>
        </p:txBody>
      </p:sp>
      <p:sp>
        <p:nvSpPr>
          <p:cNvPr id="502" name="Rectangle"/>
          <p:cNvSpPr txBox="1"/>
          <p:nvPr/>
        </p:nvSpPr>
        <p:spPr>
          <a:xfrm>
            <a:off x="12381194" y="9042841"/>
            <a:ext cx="3415457" cy="61575"/>
          </a:xfrm>
          <a:prstGeom prst="rect">
            <a:avLst/>
          </a:prstGeom>
          <a:solidFill>
            <a:schemeClr val="bg1"/>
          </a:solidFill>
          <a:ln w="12700">
            <a:miter lim="400000"/>
          </a:ln>
        </p:spPr>
        <p:txBody>
          <a:bodyPr lIns="203200" tIns="203200" rIns="203200" bIns="203200" anchor="ctr"/>
          <a:lstStyle/>
          <a:p>
            <a:pPr algn="l" defTabSz="825500">
              <a:defRPr sz="2200" b="1" cap="all" spc="66">
                <a:solidFill>
                  <a:srgbClr val="E45D8E"/>
                </a:solidFill>
                <a:latin typeface="Snowflake Sans Book"/>
                <a:ea typeface="Snowflake Sans Book"/>
                <a:cs typeface="Snowflake Sans Book"/>
                <a:sym typeface="Snowflake Sans Book"/>
              </a:defRPr>
            </a:pPr>
            <a:endParaRPr/>
          </a:p>
        </p:txBody>
      </p:sp>
      <p:sp>
        <p:nvSpPr>
          <p:cNvPr id="503" name="Subhead"/>
          <p:cNvSpPr txBox="1"/>
          <p:nvPr/>
        </p:nvSpPr>
        <p:spPr>
          <a:xfrm>
            <a:off x="17195028" y="8091745"/>
            <a:ext cx="4419252" cy="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lvl1pPr algn="l">
              <a:defRPr sz="3000" b="1">
                <a:solidFill>
                  <a:srgbClr val="FFFFFF"/>
                </a:solidFill>
                <a:latin typeface="Snowflake Sans Book"/>
                <a:ea typeface="Snowflake Sans Book"/>
                <a:cs typeface="Snowflake Sans Book"/>
                <a:sym typeface="Snowflake Sans Book"/>
              </a:defRPr>
            </a:lvl1pPr>
          </a:lstStyle>
          <a:p>
            <a:r>
              <a:rPr lang="es-CO" dirty="0"/>
              <a:t>Crear planes de acción</a:t>
            </a:r>
            <a:endParaRPr dirty="0"/>
          </a:p>
        </p:txBody>
      </p:sp>
      <p:sp>
        <p:nvSpPr>
          <p:cNvPr id="504" name="Lorem ipsum dolor sit amet, consec etur adip iscin elit. Suspe disse place rat, felis in biben dum trist ique, lectu magna fini bus dolor,."/>
          <p:cNvSpPr txBox="1"/>
          <p:nvPr/>
        </p:nvSpPr>
        <p:spPr>
          <a:xfrm>
            <a:off x="17195028" y="9309572"/>
            <a:ext cx="4439970" cy="3266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ct val="120000"/>
              </a:lnSpc>
              <a:defRPr sz="2000" spc="19">
                <a:solidFill>
                  <a:srgbClr val="FFFFFF"/>
                </a:solidFill>
                <a:latin typeface="Snowflake Sans Book"/>
                <a:ea typeface="Snowflake Sans Book"/>
                <a:cs typeface="Snowflake Sans Book"/>
                <a:sym typeface="Snowflake Sans Book"/>
              </a:defRPr>
            </a:lvl1pPr>
          </a:lstStyle>
          <a:p>
            <a:r>
              <a:rPr lang="es-CO" dirty="0"/>
              <a:t>Finalmente vamos a poder soportar los proponer desde los datos planes de mejoramiento que se complementan con los demás equipos. Estos planes pueden ser tan simples o tan grandes como lo requieran.</a:t>
            </a:r>
            <a:endParaRPr dirty="0"/>
          </a:p>
        </p:txBody>
      </p:sp>
      <p:sp>
        <p:nvSpPr>
          <p:cNvPr id="505" name="Rectangle"/>
          <p:cNvSpPr txBox="1"/>
          <p:nvPr/>
        </p:nvSpPr>
        <p:spPr>
          <a:xfrm>
            <a:off x="17215746" y="9026838"/>
            <a:ext cx="3415458" cy="61575"/>
          </a:xfrm>
          <a:prstGeom prst="rect">
            <a:avLst/>
          </a:prstGeom>
          <a:solidFill>
            <a:schemeClr val="bg1"/>
          </a:solidFill>
          <a:ln w="12700">
            <a:miter lim="400000"/>
          </a:ln>
        </p:spPr>
        <p:txBody>
          <a:bodyPr lIns="203200" tIns="203200" rIns="203200" bIns="203200" anchor="ctr"/>
          <a:lstStyle/>
          <a:p>
            <a:pPr algn="l" defTabSz="825500">
              <a:defRPr sz="2200" b="1" cap="all" spc="66">
                <a:solidFill>
                  <a:srgbClr val="E45D8E"/>
                </a:solidFill>
                <a:latin typeface="Snowflake Sans Book"/>
                <a:ea typeface="Snowflake Sans Book"/>
                <a:cs typeface="Snowflake Sans Book"/>
                <a:sym typeface="Snowflake Sans Book"/>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09" name="Brand…"/>
          <p:cNvSpPr txBox="1">
            <a:spLocks noGrp="1"/>
          </p:cNvSpPr>
          <p:nvPr>
            <p:ph type="body" idx="21"/>
          </p:nvPr>
        </p:nvSpPr>
        <p:spPr>
          <a:xfrm>
            <a:off x="697799" y="1197735"/>
            <a:ext cx="10254219" cy="5356338"/>
          </a:xfrm>
          <a:prstGeom prst="rect">
            <a:avLst/>
          </a:prstGeom>
        </p:spPr>
        <p:txBody>
          <a:bodyPr/>
          <a:lstStyle/>
          <a:p>
            <a:pPr marL="0" indent="0" defTabSz="2438338">
              <a:lnSpc>
                <a:spcPct val="70000"/>
              </a:lnSpc>
              <a:buClrTx/>
              <a:buSzTx/>
              <a:buFontTx/>
              <a:buNone/>
              <a:defRPr sz="25000" spc="-750">
                <a:solidFill>
                  <a:srgbClr val="FFFFFF"/>
                </a:solidFill>
                <a:latin typeface="Snowflake Sans Black"/>
                <a:ea typeface="Snowflake Sans Black"/>
                <a:cs typeface="Snowflake Sans Black"/>
                <a:sym typeface="Snowflake Sans Black"/>
              </a:defRPr>
            </a:pPr>
            <a:r>
              <a:rPr lang="pt-BR" sz="12000" dirty="0" err="1"/>
              <a:t>Regresiones</a:t>
            </a:r>
            <a:r>
              <a:rPr lang="pt-BR" sz="12000" dirty="0"/>
              <a:t> para </a:t>
            </a:r>
            <a:r>
              <a:rPr lang="pt-BR" sz="12000" dirty="0" err="1"/>
              <a:t>predecir</a:t>
            </a:r>
            <a:r>
              <a:rPr lang="pt-BR" sz="12000" dirty="0"/>
              <a:t> </a:t>
            </a:r>
            <a:r>
              <a:rPr lang="pt-BR" sz="12000" dirty="0" err="1"/>
              <a:t>escenarios</a:t>
            </a:r>
            <a:r>
              <a:rPr lang="pt-BR" sz="12000" dirty="0"/>
              <a:t> </a:t>
            </a:r>
            <a:r>
              <a:rPr lang="pt-BR" sz="12000" dirty="0" err="1"/>
              <a:t>en</a:t>
            </a:r>
            <a:r>
              <a:rPr lang="pt-BR" sz="12000" dirty="0"/>
              <a:t> históricos de </a:t>
            </a:r>
            <a:r>
              <a:rPr lang="pt-BR" sz="12000" dirty="0" err="1"/>
              <a:t>datos</a:t>
            </a:r>
            <a:r>
              <a:rPr lang="pt-BR" sz="12000" dirty="0"/>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xfrm>
            <a:off x="23124749" y="12556579"/>
            <a:ext cx="3008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556" name="Rectangle"/>
          <p:cNvSpPr/>
          <p:nvPr/>
        </p:nvSpPr>
        <p:spPr>
          <a:xfrm>
            <a:off x="13401591" y="4624722"/>
            <a:ext cx="2827003" cy="995149"/>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59" name="Rectangle"/>
          <p:cNvSpPr/>
          <p:nvPr/>
        </p:nvSpPr>
        <p:spPr>
          <a:xfrm>
            <a:off x="4194663" y="4588565"/>
            <a:ext cx="7879572" cy="995149"/>
          </a:xfrm>
          <a:prstGeom prst="rect">
            <a:avLst/>
          </a:prstGeom>
          <a:solidFill>
            <a:srgbClr val="00206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60" name="Rectangle"/>
          <p:cNvSpPr txBox="1"/>
          <p:nvPr/>
        </p:nvSpPr>
        <p:spPr>
          <a:xfrm>
            <a:off x="13256819" y="4628796"/>
            <a:ext cx="7879572" cy="991075"/>
          </a:xfrm>
          <a:prstGeom prst="rect">
            <a:avLst/>
          </a:prstGeom>
          <a:solidFill>
            <a:schemeClr val="bg1"/>
          </a:solidFill>
          <a:ln w="57150">
            <a:solidFill>
              <a:srgbClr val="002060"/>
            </a:solidFill>
            <a:miter lim="400000"/>
          </a:ln>
        </p:spPr>
        <p:txBody>
          <a:bodyPr lIns="203200" tIns="203200" rIns="203200" bIns="203200" anchor="ctr"/>
          <a:lstStyle/>
          <a:p>
            <a:pPr defTabSz="825500">
              <a:defRPr sz="2200" b="1" cap="all" spc="66">
                <a:solidFill>
                  <a:srgbClr val="000000"/>
                </a:solidFill>
                <a:latin typeface="Snowflake Sans Book"/>
                <a:ea typeface="Snowflake Sans Book"/>
                <a:cs typeface="Snowflake Sans Book"/>
                <a:sym typeface="Snowflake Sans Book"/>
              </a:defRPr>
            </a:pPr>
            <a:endParaRPr dirty="0">
              <a:solidFill>
                <a:srgbClr val="002060"/>
              </a:solidFill>
            </a:endParaRPr>
          </a:p>
        </p:txBody>
      </p:sp>
      <p:sp>
        <p:nvSpPr>
          <p:cNvPr id="561" name="Q1"/>
          <p:cNvSpPr txBox="1"/>
          <p:nvPr/>
        </p:nvSpPr>
        <p:spPr>
          <a:xfrm>
            <a:off x="5669331" y="4592639"/>
            <a:ext cx="4783921" cy="991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t>Insumos</a:t>
            </a:r>
            <a:endParaRPr dirty="0"/>
          </a:p>
        </p:txBody>
      </p:sp>
      <p:sp>
        <p:nvSpPr>
          <p:cNvPr id="564" name="Q4"/>
          <p:cNvSpPr txBox="1"/>
          <p:nvPr/>
        </p:nvSpPr>
        <p:spPr>
          <a:xfrm>
            <a:off x="16253222" y="4754928"/>
            <a:ext cx="1886766" cy="738809"/>
          </a:xfrm>
          <a:prstGeom prst="rect">
            <a:avLst/>
          </a:prstGeom>
          <a:solidFill>
            <a:schemeClr val="bg1"/>
          </a:solidFill>
          <a:ln w="12700">
            <a:solidFill>
              <a:schemeClr val="bg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825500">
              <a:defRPr sz="3600" spc="-72">
                <a:solidFill>
                  <a:srgbClr val="FFFFFF"/>
                </a:solidFill>
                <a:latin typeface="Snowflake Sans Black"/>
                <a:ea typeface="Snowflake Sans Black"/>
                <a:cs typeface="Snowflake Sans Black"/>
                <a:sym typeface="Snowflake Sans Black"/>
              </a:defRPr>
            </a:lvl1pPr>
          </a:lstStyle>
          <a:p>
            <a:r>
              <a:rPr lang="es-CO" dirty="0">
                <a:solidFill>
                  <a:srgbClr val="002060"/>
                </a:solidFill>
              </a:rPr>
              <a:t>Objetivo</a:t>
            </a:r>
            <a:endParaRPr dirty="0">
              <a:solidFill>
                <a:srgbClr val="002060"/>
              </a:solidFill>
            </a:endParaRPr>
          </a:p>
        </p:txBody>
      </p:sp>
      <p:sp>
        <p:nvSpPr>
          <p:cNvPr id="565" name="07/30…"/>
          <p:cNvSpPr txBox="1"/>
          <p:nvPr/>
        </p:nvSpPr>
        <p:spPr>
          <a:xfrm>
            <a:off x="4278450" y="6858001"/>
            <a:ext cx="7795786" cy="3811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Data histórica</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t>Una base de datos que contenga como mínimo </a:t>
            </a:r>
            <a:r>
              <a:rPr lang="es-CO" sz="3600" b="1" dirty="0">
                <a:solidFill>
                  <a:srgbClr val="002060"/>
                </a:solidFill>
              </a:rPr>
              <a:t>36 registros </a:t>
            </a:r>
            <a:r>
              <a:rPr lang="es-CO" sz="3600" dirty="0"/>
              <a:t>con la columna que queremos predecir como por ejemplo </a:t>
            </a:r>
            <a:r>
              <a:rPr lang="es-CO" sz="3600" i="1" dirty="0">
                <a:solidFill>
                  <a:srgbClr val="002060"/>
                </a:solidFill>
              </a:rPr>
              <a:t>“Sesiones” </a:t>
            </a:r>
            <a:r>
              <a:rPr lang="es-CO" sz="3600" dirty="0"/>
              <a:t>y otra columna de tiempo expresada en </a:t>
            </a:r>
            <a:r>
              <a:rPr lang="es-CO" sz="3600" i="1" dirty="0">
                <a:solidFill>
                  <a:srgbClr val="002060"/>
                </a:solidFill>
              </a:rPr>
              <a:t>días o meses</a:t>
            </a:r>
            <a:r>
              <a:rPr lang="es-CO" sz="3600" dirty="0"/>
              <a:t>.</a:t>
            </a:r>
          </a:p>
        </p:txBody>
      </p:sp>
      <p:sp>
        <p:nvSpPr>
          <p:cNvPr id="574" name="Headline goes here"/>
          <p:cNvSpPr txBox="1"/>
          <p:nvPr/>
        </p:nvSpPr>
        <p:spPr>
          <a:xfrm>
            <a:off x="892286" y="1685634"/>
            <a:ext cx="1011402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Regresiones</a:t>
            </a:r>
          </a:p>
        </p:txBody>
      </p:sp>
      <p:sp>
        <p:nvSpPr>
          <p:cNvPr id="2" name="07/30…">
            <a:extLst>
              <a:ext uri="{FF2B5EF4-FFF2-40B4-BE49-F238E27FC236}">
                <a16:creationId xmlns:a16="http://schemas.microsoft.com/office/drawing/2014/main" id="{148DEAAA-494B-D249-DC76-613B0AED186C}"/>
              </a:ext>
            </a:extLst>
          </p:cNvPr>
          <p:cNvSpPr txBox="1"/>
          <p:nvPr/>
        </p:nvSpPr>
        <p:spPr>
          <a:xfrm>
            <a:off x="13256819" y="6858000"/>
            <a:ext cx="7795786" cy="3811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Predicción</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t>Descubrir un patrón en los datos históricos y luego </a:t>
            </a:r>
            <a:r>
              <a:rPr lang="es-CO" sz="3600" b="1" dirty="0" err="1">
                <a:solidFill>
                  <a:srgbClr val="002060"/>
                </a:solidFill>
              </a:rPr>
              <a:t>extrapoarlo</a:t>
            </a:r>
            <a:r>
              <a:rPr lang="es-CO" sz="3600" b="1" dirty="0">
                <a:solidFill>
                  <a:srgbClr val="002060"/>
                </a:solidFill>
              </a:rPr>
              <a:t> al futuro</a:t>
            </a:r>
            <a:r>
              <a:rPr lang="es-CO" sz="3600" dirty="0"/>
              <a:t>. El pronóstico se basa sólo en </a:t>
            </a:r>
            <a:r>
              <a:rPr lang="es-CO" sz="3600" b="1" dirty="0">
                <a:solidFill>
                  <a:srgbClr val="002060"/>
                </a:solidFill>
              </a:rPr>
              <a:t>valores pasados de la variable </a:t>
            </a:r>
            <a:r>
              <a:rPr lang="es-CO" sz="3600" dirty="0"/>
              <a:t>que tratamos de pronosticar.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8C9A6-30B3-8D1E-D729-ABC87CEA58FC}"/>
            </a:ext>
          </a:extLst>
        </p:cNvPr>
        <p:cNvGrpSpPr/>
        <p:nvPr/>
      </p:nvGrpSpPr>
      <p:grpSpPr>
        <a:xfrm>
          <a:off x="0" y="0"/>
          <a:ext cx="0" cy="0"/>
          <a:chOff x="0" y="0"/>
          <a:chExt cx="0" cy="0"/>
        </a:xfrm>
      </p:grpSpPr>
      <p:sp>
        <p:nvSpPr>
          <p:cNvPr id="555" name="Slide Number">
            <a:extLst>
              <a:ext uri="{FF2B5EF4-FFF2-40B4-BE49-F238E27FC236}">
                <a16:creationId xmlns:a16="http://schemas.microsoft.com/office/drawing/2014/main" id="{A7DC11B5-0D0B-5B42-E797-93A2420A0E24}"/>
              </a:ext>
            </a:extLst>
          </p:cNvPr>
          <p:cNvSpPr txBox="1">
            <a:spLocks noGrp="1"/>
          </p:cNvSpPr>
          <p:nvPr>
            <p:ph type="sldNum" sz="quarter" idx="2"/>
          </p:nvPr>
        </p:nvSpPr>
        <p:spPr>
          <a:xfrm>
            <a:off x="23124749" y="12556579"/>
            <a:ext cx="3008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574" name="Headline goes here">
            <a:extLst>
              <a:ext uri="{FF2B5EF4-FFF2-40B4-BE49-F238E27FC236}">
                <a16:creationId xmlns:a16="http://schemas.microsoft.com/office/drawing/2014/main" id="{8C17FB96-0209-56D1-B1EF-EDC08ADCAF1C}"/>
              </a:ext>
            </a:extLst>
          </p:cNvPr>
          <p:cNvSpPr txBox="1"/>
          <p:nvPr/>
        </p:nvSpPr>
        <p:spPr>
          <a:xfrm>
            <a:off x="892286" y="1685634"/>
            <a:ext cx="1011402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lnSpc>
                <a:spcPct val="90000"/>
              </a:lnSpc>
              <a:defRPr sz="6500" b="1" spc="-130">
                <a:solidFill>
                  <a:srgbClr val="000000"/>
                </a:solidFill>
                <a:latin typeface="Snowflake Sans Book"/>
                <a:ea typeface="Snowflake Sans Book"/>
                <a:cs typeface="Snowflake Sans Book"/>
                <a:sym typeface="Snowflake Sans Book"/>
              </a:defRPr>
            </a:lvl1pPr>
          </a:lstStyle>
          <a:p>
            <a:r>
              <a:rPr lang="es-CO" sz="4000" dirty="0">
                <a:solidFill>
                  <a:srgbClr val="002060"/>
                </a:solidFill>
              </a:rPr>
              <a:t>Regresiones</a:t>
            </a:r>
          </a:p>
        </p:txBody>
      </p:sp>
      <p:sp>
        <p:nvSpPr>
          <p:cNvPr id="7" name="Rectangle 1">
            <a:extLst>
              <a:ext uri="{FF2B5EF4-FFF2-40B4-BE49-F238E27FC236}">
                <a16:creationId xmlns:a16="http://schemas.microsoft.com/office/drawing/2014/main" id="{1A66AC73-D490-5EF5-3720-51E6CAB3AD9A}"/>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a:extLst>
              <a:ext uri="{FF2B5EF4-FFF2-40B4-BE49-F238E27FC236}">
                <a16:creationId xmlns:a16="http://schemas.microsoft.com/office/drawing/2014/main" id="{789F5FEC-86B5-FBB1-4CF3-85753426D014}"/>
              </a:ext>
            </a:extLst>
          </p:cNvPr>
          <p:cNvPicPr>
            <a:picLocks noChangeAspect="1"/>
          </p:cNvPicPr>
          <p:nvPr/>
        </p:nvPicPr>
        <p:blipFill>
          <a:blip r:embed="rId2"/>
          <a:stretch>
            <a:fillRect/>
          </a:stretch>
        </p:blipFill>
        <p:spPr>
          <a:xfrm>
            <a:off x="8140955" y="8135603"/>
            <a:ext cx="5907494" cy="3894763"/>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D475B2DA-5633-67F0-E8C8-1D101A351406}"/>
              </a:ext>
            </a:extLst>
          </p:cNvPr>
          <p:cNvPicPr>
            <a:picLocks noChangeAspect="1"/>
          </p:cNvPicPr>
          <p:nvPr/>
        </p:nvPicPr>
        <p:blipFill>
          <a:blip r:embed="rId3"/>
          <a:stretch>
            <a:fillRect/>
          </a:stretch>
        </p:blipFill>
        <p:spPr>
          <a:xfrm>
            <a:off x="8140955" y="2232171"/>
            <a:ext cx="15350759" cy="5496189"/>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A3820DAD-619A-0622-9EDD-949033C90D1F}"/>
              </a:ext>
            </a:extLst>
          </p:cNvPr>
          <p:cNvPicPr>
            <a:picLocks noChangeAspect="1"/>
          </p:cNvPicPr>
          <p:nvPr/>
        </p:nvPicPr>
        <p:blipFill>
          <a:blip r:embed="rId4"/>
          <a:stretch>
            <a:fillRect/>
          </a:stretch>
        </p:blipFill>
        <p:spPr>
          <a:xfrm>
            <a:off x="14387907" y="8135603"/>
            <a:ext cx="9103807" cy="3894763"/>
          </a:xfrm>
          <a:prstGeom prst="rect">
            <a:avLst/>
          </a:prstGeom>
          <a:ln>
            <a:noFill/>
          </a:ln>
          <a:effectLst>
            <a:outerShdw blurRad="292100" dist="139700" dir="2700000" algn="tl" rotWithShape="0">
              <a:srgbClr val="333333">
                <a:alpha val="65000"/>
              </a:srgbClr>
            </a:outerShdw>
          </a:effectLst>
        </p:spPr>
      </p:pic>
      <p:sp>
        <p:nvSpPr>
          <p:cNvPr id="16" name="07/30…">
            <a:extLst>
              <a:ext uri="{FF2B5EF4-FFF2-40B4-BE49-F238E27FC236}">
                <a16:creationId xmlns:a16="http://schemas.microsoft.com/office/drawing/2014/main" id="{5D52BE61-873E-1B85-BCB1-64DBA98B8E11}"/>
              </a:ext>
            </a:extLst>
          </p:cNvPr>
          <p:cNvSpPr txBox="1"/>
          <p:nvPr/>
        </p:nvSpPr>
        <p:spPr>
          <a:xfrm>
            <a:off x="892286" y="3420597"/>
            <a:ext cx="6319005" cy="6450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p>
            <a:pPr algn="l">
              <a:lnSpc>
                <a:spcPct val="120000"/>
              </a:lnSpc>
              <a:defRPr sz="1800" b="1" spc="18">
                <a:solidFill>
                  <a:srgbClr val="000000"/>
                </a:solidFill>
                <a:latin typeface="Snowflake Sans Book"/>
                <a:ea typeface="Snowflake Sans Book"/>
                <a:cs typeface="Snowflake Sans Book"/>
                <a:sym typeface="Snowflake Sans Book"/>
              </a:defRPr>
            </a:pPr>
            <a:r>
              <a:rPr lang="es-CO" sz="3600" dirty="0">
                <a:solidFill>
                  <a:srgbClr val="002060"/>
                </a:solidFill>
              </a:rPr>
              <a:t>El tiempo</a:t>
            </a:r>
          </a:p>
          <a:p>
            <a:pPr algn="l">
              <a:lnSpc>
                <a:spcPct val="120000"/>
              </a:lnSpc>
              <a:defRPr sz="1800" spc="18">
                <a:solidFill>
                  <a:srgbClr val="000000"/>
                </a:solidFill>
                <a:latin typeface="Snowflake Sans Book"/>
                <a:ea typeface="Snowflake Sans Book"/>
                <a:cs typeface="Snowflake Sans Book"/>
                <a:sym typeface="Snowflake Sans Book"/>
              </a:defRPr>
            </a:pPr>
            <a:r>
              <a:rPr lang="es-CO" sz="3600" dirty="0"/>
              <a:t>Es la </a:t>
            </a:r>
            <a:r>
              <a:rPr lang="es-CO" sz="3600" b="1" dirty="0">
                <a:solidFill>
                  <a:srgbClr val="002060"/>
                </a:solidFill>
              </a:rPr>
              <a:t>dimensión</a:t>
            </a:r>
            <a:r>
              <a:rPr lang="es-CO" sz="3600" dirty="0"/>
              <a:t> con la que vamos a ir marcando los diferentes hitos, también es importante </a:t>
            </a:r>
            <a:r>
              <a:rPr lang="es-CO" sz="3600" b="1" dirty="0">
                <a:solidFill>
                  <a:srgbClr val="002060"/>
                </a:solidFill>
              </a:rPr>
              <a:t>graficar</a:t>
            </a:r>
            <a:r>
              <a:rPr lang="es-CO" sz="3600" dirty="0"/>
              <a:t> para entender la </a:t>
            </a:r>
            <a:r>
              <a:rPr lang="es-CO" sz="3600" b="1" dirty="0">
                <a:solidFill>
                  <a:srgbClr val="002060"/>
                </a:solidFill>
              </a:rPr>
              <a:t>forma de los datos </a:t>
            </a:r>
            <a:r>
              <a:rPr lang="es-CO" sz="3600" dirty="0"/>
              <a:t>y empezar a definir qué tipo de regresión nos puede funcionar.</a:t>
            </a:r>
          </a:p>
        </p:txBody>
      </p:sp>
    </p:spTree>
    <p:extLst>
      <p:ext uri="{BB962C8B-B14F-4D97-AF65-F5344CB8AC3E}">
        <p14:creationId xmlns:p14="http://schemas.microsoft.com/office/powerpoint/2010/main" val="31701397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07569D0-B004-CA9E-22FD-FFDDC843CDD8}"/>
            </a:ext>
          </a:extLst>
        </p:cNvPr>
        <p:cNvGrpSpPr/>
        <p:nvPr/>
      </p:nvGrpSpPr>
      <p:grpSpPr>
        <a:xfrm>
          <a:off x="0" y="0"/>
          <a:ext cx="0" cy="0"/>
          <a:chOff x="0" y="0"/>
          <a:chExt cx="0" cy="0"/>
        </a:xfrm>
      </p:grpSpPr>
      <p:sp>
        <p:nvSpPr>
          <p:cNvPr id="309" name="Brand…">
            <a:extLst>
              <a:ext uri="{FF2B5EF4-FFF2-40B4-BE49-F238E27FC236}">
                <a16:creationId xmlns:a16="http://schemas.microsoft.com/office/drawing/2014/main" id="{84A04F38-DE73-6FE6-1380-17BD2EF4987D}"/>
              </a:ext>
            </a:extLst>
          </p:cNvPr>
          <p:cNvSpPr txBox="1">
            <a:spLocks noGrp="1"/>
          </p:cNvSpPr>
          <p:nvPr>
            <p:ph type="body" idx="21"/>
          </p:nvPr>
        </p:nvSpPr>
        <p:spPr>
          <a:xfrm>
            <a:off x="697799" y="1197735"/>
            <a:ext cx="10254219" cy="2771015"/>
          </a:xfrm>
          <a:prstGeom prst="rect">
            <a:avLst/>
          </a:prstGeom>
        </p:spPr>
        <p:txBody>
          <a:bodyPr/>
          <a:lstStyle/>
          <a:p>
            <a:pPr marL="0" indent="0" defTabSz="2438338">
              <a:lnSpc>
                <a:spcPct val="70000"/>
              </a:lnSpc>
              <a:buClrTx/>
              <a:buSzTx/>
              <a:buFontTx/>
              <a:buNone/>
              <a:defRPr sz="25000" spc="-750">
                <a:solidFill>
                  <a:srgbClr val="FFFFFF"/>
                </a:solidFill>
                <a:latin typeface="Snowflake Sans Black"/>
                <a:ea typeface="Snowflake Sans Black"/>
                <a:cs typeface="Snowflake Sans Black"/>
                <a:sym typeface="Snowflake Sans Black"/>
              </a:defRPr>
            </a:pPr>
            <a:r>
              <a:rPr lang="pt-BR" sz="12000" dirty="0" err="1"/>
              <a:t>Haciendo</a:t>
            </a:r>
            <a:r>
              <a:rPr lang="pt-BR" sz="12000" dirty="0"/>
              <a:t> </a:t>
            </a:r>
            <a:r>
              <a:rPr lang="pt-BR" sz="12000" dirty="0" err="1"/>
              <a:t>predicciones</a:t>
            </a:r>
            <a:r>
              <a:rPr lang="pt-BR" sz="12000" dirty="0"/>
              <a:t>.</a:t>
            </a:r>
          </a:p>
        </p:txBody>
      </p:sp>
    </p:spTree>
    <p:extLst>
      <p:ext uri="{BB962C8B-B14F-4D97-AF65-F5344CB8AC3E}">
        <p14:creationId xmlns:p14="http://schemas.microsoft.com/office/powerpoint/2010/main" val="207205004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AF6E37099A9F4FAD1F0B687E57348E" ma:contentTypeVersion="4" ma:contentTypeDescription="Create a new document." ma:contentTypeScope="" ma:versionID="61bcc9b2b82dd3eda285526c8373fed4">
  <xsd:schema xmlns:xsd="http://www.w3.org/2001/XMLSchema" xmlns:xs="http://www.w3.org/2001/XMLSchema" xmlns:p="http://schemas.microsoft.com/office/2006/metadata/properties" xmlns:ns2="1ed1f85f-fab8-4e13-8091-b4fd20b17ff2" targetNamespace="http://schemas.microsoft.com/office/2006/metadata/properties" ma:root="true" ma:fieldsID="a2cfbd5f04dd7085c283faffedc3f10a" ns2:_="">
    <xsd:import namespace="1ed1f85f-fab8-4e13-8091-b4fd20b17f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d1f85f-fab8-4e13-8091-b4fd20b17f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EC6982-A247-4D4E-8171-763EE2F5033E}">
  <ds:schemaRefs>
    <ds:schemaRef ds:uri="http://schemas.microsoft.com/office/2006/metadata/contentType"/>
    <ds:schemaRef ds:uri="http://schemas.microsoft.com/office/2006/metadata/properties/metaAttributes"/>
    <ds:schemaRef ds:uri="http://www.w3.org/2000/xmlns/"/>
    <ds:schemaRef ds:uri="http://www.w3.org/2001/XMLSchema"/>
    <ds:schemaRef ds:uri="1ed1f85f-fab8-4e13-8091-b4fd20b17ff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501456-8704-4B5F-BB44-393C6AB28A5B}">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72C99551-1771-43E9-A660-220F86359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2287</TotalTime>
  <Words>1567</Words>
  <Application>Microsoft Office PowerPoint</Application>
  <PresentationFormat>Personalizado</PresentationFormat>
  <Paragraphs>211</Paragraphs>
  <Slides>22</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22</vt:i4>
      </vt:variant>
    </vt:vector>
  </HeadingPairs>
  <TitlesOfParts>
    <vt:vector size="32" baseType="lpstr">
      <vt:lpstr>Arial</vt:lpstr>
      <vt:lpstr>Avenir Book</vt:lpstr>
      <vt:lpstr>Helvetica</vt:lpstr>
      <vt:lpstr>Helvetica Neue</vt:lpstr>
      <vt:lpstr>Helvetica Neue Light</vt:lpstr>
      <vt:lpstr>Helvetica Neue Medium</vt:lpstr>
      <vt:lpstr>Snowflake Sans Black</vt:lpstr>
      <vt:lpstr>Snowflake Sans Book</vt:lpstr>
      <vt:lpstr>Snowflake Sans Medium</vt:lpstr>
      <vt:lpstr>21_BasicWhite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Angie</cp:lastModifiedBy>
  <cp:revision>24</cp:revision>
  <dcterms:modified xsi:type="dcterms:W3CDTF">2024-04-29T03:27:48Z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0x01010008AF6E37099A9F4FAD1F0B687E57348E</vt:lpwstr>
  </property>
</Properties>
</file>